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notesMasterIdLst>
    <p:notesMasterId r:id="rId35"/>
  </p:notesMasterIdLst>
  <p:sldIdLst>
    <p:sldId id="256" r:id="rId2"/>
    <p:sldId id="269" r:id="rId3"/>
    <p:sldId id="257" r:id="rId4"/>
    <p:sldId id="258" r:id="rId5"/>
    <p:sldId id="271" r:id="rId6"/>
    <p:sldId id="272" r:id="rId7"/>
    <p:sldId id="273" r:id="rId8"/>
    <p:sldId id="274" r:id="rId9"/>
    <p:sldId id="275" r:id="rId10"/>
    <p:sldId id="276" r:id="rId11"/>
    <p:sldId id="277" r:id="rId12"/>
    <p:sldId id="278" r:id="rId13"/>
    <p:sldId id="279" r:id="rId14"/>
    <p:sldId id="259" r:id="rId15"/>
    <p:sldId id="280" r:id="rId16"/>
    <p:sldId id="282" r:id="rId17"/>
    <p:sldId id="283" r:id="rId18"/>
    <p:sldId id="260" r:id="rId19"/>
    <p:sldId id="261" r:id="rId20"/>
    <p:sldId id="285" r:id="rId21"/>
    <p:sldId id="284" r:id="rId22"/>
    <p:sldId id="262" r:id="rId23"/>
    <p:sldId id="286" r:id="rId24"/>
    <p:sldId id="287" r:id="rId25"/>
    <p:sldId id="288" r:id="rId26"/>
    <p:sldId id="289" r:id="rId27"/>
    <p:sldId id="290" r:id="rId28"/>
    <p:sldId id="291" r:id="rId29"/>
    <p:sldId id="264" r:id="rId30"/>
    <p:sldId id="265" r:id="rId31"/>
    <p:sldId id="266" r:id="rId32"/>
    <p:sldId id="268" r:id="rId33"/>
    <p:sldId id="270"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86" autoAdjust="0"/>
  </p:normalViewPr>
  <p:slideViewPr>
    <p:cSldViewPr snapToGrid="0">
      <p:cViewPr varScale="1">
        <p:scale>
          <a:sx n="63" d="100"/>
          <a:sy n="63" d="100"/>
        </p:scale>
        <p:origin x="78" y="11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314A2-1E66-4D64-AEEA-EF2DC61734E3}" type="datetimeFigureOut">
              <a:rPr lang="LID4096" smtClean="0"/>
              <a:t>05/11/2026</a:t>
            </a:fld>
            <a:endParaRPr lang="LID4096"/>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38251E-84B2-4BB6-8A51-81F0977227BF}" type="slidenum">
              <a:rPr lang="LID4096" smtClean="0"/>
              <a:t>‹#›</a:t>
            </a:fld>
            <a:endParaRPr lang="LID4096"/>
          </a:p>
        </p:txBody>
      </p:sp>
    </p:spTree>
    <p:extLst>
      <p:ext uri="{BB962C8B-B14F-4D97-AF65-F5344CB8AC3E}">
        <p14:creationId xmlns:p14="http://schemas.microsoft.com/office/powerpoint/2010/main" val="52523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isn't about replacing the artist; it’s about understanding the newest tool in the studio. We will look at how AI fits into the long lineage of art technology.</a:t>
            </a:r>
          </a:p>
          <a:p>
            <a:endParaRPr lang="en-US" dirty="0"/>
          </a:p>
          <a:p>
            <a:r>
              <a:rPr lang="en-US" dirty="0"/>
              <a:t>Demystify the tech and show how it fits into the lineage of art history (Photography, Photoshop, etc.)</a:t>
            </a:r>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a:t>
            </a:fld>
            <a:endParaRPr lang="LID4096"/>
          </a:p>
        </p:txBody>
      </p:sp>
    </p:spTree>
    <p:extLst>
      <p:ext uri="{BB962C8B-B14F-4D97-AF65-F5344CB8AC3E}">
        <p14:creationId xmlns:p14="http://schemas.microsoft.com/office/powerpoint/2010/main" val="3453855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"Theory Corner" for your Workshop</a:t>
            </a:r>
          </a:p>
          <a:p>
            <a:r>
              <a:rPr lang="en-US" dirty="0"/>
              <a:t>When you hand this out, explain </a:t>
            </a:r>
            <a:r>
              <a:rPr lang="en-US" b="1" dirty="0"/>
              <a:t>why</a:t>
            </a:r>
            <a:r>
              <a:rPr lang="en-US" dirty="0"/>
              <a:t> these terms work better than "cool" or "pretty":</a:t>
            </a:r>
          </a:p>
          <a:p>
            <a:r>
              <a:rPr lang="en-US" b="1" dirty="0"/>
              <a:t>Semantic Density:</a:t>
            </a:r>
            <a:r>
              <a:rPr lang="en-US" dirty="0"/>
              <a:t> The word </a:t>
            </a:r>
            <a:r>
              <a:rPr lang="en-US" i="1" dirty="0"/>
              <a:t>"Chiaroscuro"</a:t>
            </a:r>
            <a:r>
              <a:rPr lang="en-US" dirty="0"/>
              <a:t> carries more data than </a:t>
            </a:r>
            <a:r>
              <a:rPr lang="en-US" i="1" dirty="0"/>
              <a:t>"dark and light."</a:t>
            </a:r>
            <a:r>
              <a:rPr lang="en-US" dirty="0"/>
              <a:t> It tells the AI to look at 500 years of Baroque painting data instead of generic stock photos.</a:t>
            </a:r>
          </a:p>
          <a:p>
            <a:r>
              <a:rPr lang="en-US" b="1" dirty="0"/>
              <a:t>The "Expert in the Loop":</a:t>
            </a:r>
            <a:r>
              <a:rPr lang="en-US" dirty="0"/>
              <a:t> AI often defaults to "generic digital art." Using terms like </a:t>
            </a:r>
            <a:r>
              <a:rPr lang="en-US" i="1" dirty="0"/>
              <a:t>"35mm film grain"</a:t>
            </a:r>
            <a:r>
              <a:rPr lang="en-US" dirty="0"/>
              <a:t> or </a:t>
            </a:r>
            <a:r>
              <a:rPr lang="en-US" i="1" dirty="0"/>
              <a:t>"Cyanotype"</a:t>
            </a:r>
            <a:r>
              <a:rPr lang="en-US" dirty="0"/>
              <a:t> forces the AI out of its "average" setting and into a specific historical aesthetic.</a:t>
            </a:r>
          </a:p>
          <a:p>
            <a:r>
              <a:rPr lang="en-US" b="1" dirty="0"/>
              <a:t>Correcting Bias:</a:t>
            </a:r>
            <a:r>
              <a:rPr lang="en-US" dirty="0"/>
              <a:t> If the AI is being too "perfect," use technical flaws like </a:t>
            </a:r>
            <a:r>
              <a:rPr lang="en-US" i="1" dirty="0"/>
              <a:t>"Chromatic Aberration"</a:t>
            </a:r>
            <a:r>
              <a:rPr lang="en-US" dirty="0"/>
              <a:t> (color fringing) or </a:t>
            </a:r>
            <a:r>
              <a:rPr lang="en-US" i="1" dirty="0"/>
              <a:t>"Motion Blur"</a:t>
            </a:r>
            <a:r>
              <a:rPr lang="en-US" dirty="0"/>
              <a:t> to make the image feel human and authentic</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14</a:t>
            </a:fld>
            <a:endParaRPr lang="LID4096"/>
          </a:p>
        </p:txBody>
      </p:sp>
    </p:spTree>
    <p:extLst>
      <p:ext uri="{BB962C8B-B14F-4D97-AF65-F5344CB8AC3E}">
        <p14:creationId xmlns:p14="http://schemas.microsoft.com/office/powerpoint/2010/main" val="21187573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How to Spot "Metacognitive Laziness"</a:t>
            </a:r>
          </a:p>
          <a:p>
            <a:r>
              <a:rPr lang="en-US" dirty="0"/>
              <a:t>Academics are terrified of students "sleeping at the wheel." Teach the faculty to look for these "Red Flags" in student work:</a:t>
            </a:r>
          </a:p>
          <a:p>
            <a:r>
              <a:rPr lang="en-US" b="1" dirty="0"/>
              <a:t>The "Default Aesthetic":</a:t>
            </a:r>
            <a:r>
              <a:rPr lang="en-US" dirty="0"/>
              <a:t> Does it look like a glossy Pixar movie or a generic fantasy epic? If so, the student hasn't applied their own "Artistic Voice."</a:t>
            </a:r>
          </a:p>
          <a:p>
            <a:r>
              <a:rPr lang="en-US" b="1" dirty="0"/>
              <a:t>The "Glossy Surface/Empty Soul":</a:t>
            </a:r>
            <a:r>
              <a:rPr lang="en-US" dirty="0"/>
              <a:t> The image is technically "perfect" (lighting, shading) but has no narrative or emotional weight.</a:t>
            </a:r>
          </a:p>
          <a:p>
            <a:r>
              <a:rPr lang="en-US" b="1" dirty="0"/>
              <a:t>The Prompt Gap:</a:t>
            </a:r>
            <a:r>
              <a:rPr lang="en-US" dirty="0"/>
              <a:t> If the student’s written "Statement of Intent" is profound, but the image is a simple "Cool Cyberpunk City," there is a disconnect in their ability to direct the tool.</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17</a:t>
            </a:fld>
            <a:endParaRPr lang="LID4096"/>
          </a:p>
        </p:txBody>
      </p:sp>
    </p:spTree>
    <p:extLst>
      <p:ext uri="{BB962C8B-B14F-4D97-AF65-F5344CB8AC3E}">
        <p14:creationId xmlns:p14="http://schemas.microsoft.com/office/powerpoint/2010/main" val="893391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Manual Way:</a:t>
            </a:r>
            <a:r>
              <a:rPr lang="en-US" dirty="0"/>
              <a:t> Imagine a student films a dancer and wants to put a digital neon forest behind them. Traditionally, the student would have to use a pen tool to trace the outline of the dancer’s body, frame by frame. At 24 frames per second, a 10-second clip requires </a:t>
            </a:r>
            <a:r>
              <a:rPr lang="en-US" b="1" dirty="0"/>
              <a:t>240 hand-drawn masks</a:t>
            </a:r>
            <a:r>
              <a:rPr lang="en-US" dirty="0"/>
              <a:t>. It is soul-crushing work that takes days. </a:t>
            </a:r>
            <a:r>
              <a:rPr lang="en-US" b="1" dirty="0"/>
              <a:t>The AI Way:</a:t>
            </a:r>
            <a:r>
              <a:rPr lang="en-US" dirty="0"/>
              <a:t> Using tools like </a:t>
            </a:r>
            <a:r>
              <a:rPr lang="en-US" i="1" dirty="0"/>
              <a:t>Runway</a:t>
            </a:r>
            <a:r>
              <a:rPr lang="en-US" dirty="0"/>
              <a:t> or </a:t>
            </a:r>
            <a:r>
              <a:rPr lang="en-US" i="1" dirty="0"/>
              <a:t>Adobe After Effects (Object Mask Tool)</a:t>
            </a:r>
            <a:r>
              <a:rPr lang="en-US" dirty="0"/>
              <a:t>, the artist clicks on the dancer once. The AI "understands" the pixels representing the human body and tracks them through the movement automatically.</a:t>
            </a:r>
          </a:p>
          <a:p>
            <a:r>
              <a:rPr lang="en-US" b="1" dirty="0"/>
              <a:t>The Result:</a:t>
            </a:r>
            <a:r>
              <a:rPr lang="en-US" dirty="0"/>
              <a:t> What took 20 hours now takes 20 seconds.</a:t>
            </a:r>
          </a:p>
          <a:p>
            <a:r>
              <a:rPr lang="en-US" b="1" dirty="0"/>
              <a:t>The Pitch to Academics:</a:t>
            </a:r>
            <a:r>
              <a:rPr lang="en-US" dirty="0"/>
              <a:t> "We aren't skipping the art; we are skipping the carpal tunnel syndrome. Now the student can spend those 20 hours perfecting the </a:t>
            </a:r>
            <a:r>
              <a:rPr lang="en-US" i="1" dirty="0"/>
              <a:t>lighting</a:t>
            </a:r>
            <a:r>
              <a:rPr lang="en-US" dirty="0"/>
              <a:t> of the forest instead of tracing an arm."</a:t>
            </a:r>
          </a:p>
          <a:p>
            <a:endParaRPr lang="en-US" dirty="0"/>
          </a:p>
          <a:p>
            <a:r>
              <a:rPr lang="en-US" sz="1200" b="1" kern="1200" dirty="0">
                <a:solidFill>
                  <a:schemeClr val="tx1"/>
                </a:solidFill>
                <a:effectLst/>
                <a:latin typeface="+mn-lt"/>
                <a:ea typeface="+mn-ea"/>
                <a:cs typeface="+mn-cs"/>
              </a:rPr>
              <a:t>3. Upscaling (The "Low-Res" Rescue)</a:t>
            </a:r>
          </a:p>
          <a:p>
            <a:r>
              <a:rPr lang="en-US" sz="1200" b="1" kern="1200" dirty="0">
                <a:solidFill>
                  <a:schemeClr val="tx1"/>
                </a:solidFill>
                <a:effectLst/>
                <a:latin typeface="+mn-lt"/>
                <a:ea typeface="+mn-ea"/>
                <a:cs typeface="+mn-cs"/>
              </a:rPr>
              <a:t>The Manual Way:</a:t>
            </a:r>
            <a:r>
              <a:rPr lang="en-US" sz="1200" kern="1200" dirty="0">
                <a:solidFill>
                  <a:schemeClr val="tx1"/>
                </a:solidFill>
                <a:effectLst/>
                <a:latin typeface="+mn-lt"/>
                <a:ea typeface="+mn-ea"/>
                <a:cs typeface="+mn-cs"/>
              </a:rPr>
              <a:t> A student finds a beautiful historical photo in a digital archive, but it’s only 400 pixels wide—too small to print for a gallery show. If you just "stretch" it, it becomes a blurry, pixelated mess. Traditionally, that image is simply unusable.</a:t>
            </a:r>
          </a:p>
          <a:p>
            <a:r>
              <a:rPr lang="en-US" sz="1200" b="1" kern="1200" dirty="0">
                <a:solidFill>
                  <a:schemeClr val="tx1"/>
                </a:solidFill>
                <a:effectLst/>
                <a:latin typeface="+mn-lt"/>
                <a:ea typeface="+mn-ea"/>
                <a:cs typeface="+mn-cs"/>
              </a:rPr>
              <a:t>The AI Way:</a:t>
            </a:r>
            <a:r>
              <a:rPr lang="en-US" sz="1200" kern="1200" dirty="0">
                <a:solidFill>
                  <a:schemeClr val="tx1"/>
                </a:solidFill>
                <a:effectLst/>
                <a:latin typeface="+mn-lt"/>
                <a:ea typeface="+mn-ea"/>
                <a:cs typeface="+mn-cs"/>
              </a:rPr>
              <a:t> AI </a:t>
            </a:r>
            <a:r>
              <a:rPr lang="en-US" sz="1200" kern="1200" dirty="0" err="1">
                <a:solidFill>
                  <a:schemeClr val="tx1"/>
                </a:solidFill>
                <a:effectLst/>
                <a:latin typeface="+mn-lt"/>
                <a:ea typeface="+mn-ea"/>
                <a:cs typeface="+mn-cs"/>
              </a:rPr>
              <a:t>Upscalers</a:t>
            </a:r>
            <a:r>
              <a:rPr lang="en-US" sz="1200" kern="1200" dirty="0">
                <a:solidFill>
                  <a:schemeClr val="tx1"/>
                </a:solidFill>
                <a:effectLst/>
                <a:latin typeface="+mn-lt"/>
                <a:ea typeface="+mn-ea"/>
                <a:cs typeface="+mn-cs"/>
              </a:rPr>
              <a:t> (like </a:t>
            </a:r>
            <a:r>
              <a:rPr lang="en-US" sz="1200" i="1" kern="1200" dirty="0">
                <a:solidFill>
                  <a:schemeClr val="tx1"/>
                </a:solidFill>
                <a:effectLst/>
                <a:latin typeface="+mn-lt"/>
                <a:ea typeface="+mn-ea"/>
                <a:cs typeface="+mn-cs"/>
              </a:rPr>
              <a:t>Topaz Photo AI</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Magnific</a:t>
            </a:r>
            <a:r>
              <a:rPr lang="en-US" sz="1200" kern="1200" dirty="0">
                <a:solidFill>
                  <a:schemeClr val="tx1"/>
                </a:solidFill>
                <a:effectLst/>
                <a:latin typeface="+mn-lt"/>
                <a:ea typeface="+mn-ea"/>
                <a:cs typeface="+mn-cs"/>
              </a:rPr>
              <a:t>) don't just "stretch" pixels; they </a:t>
            </a:r>
            <a:r>
              <a:rPr lang="en-US" sz="1200" b="1" kern="1200" dirty="0">
                <a:solidFill>
                  <a:schemeClr val="tx1"/>
                </a:solidFill>
                <a:effectLst/>
                <a:latin typeface="+mn-lt"/>
                <a:ea typeface="+mn-ea"/>
                <a:cs typeface="+mn-cs"/>
              </a:rPr>
              <a:t>hallucinate</a:t>
            </a:r>
            <a:r>
              <a:rPr lang="en-US" sz="1200" kern="1200" dirty="0">
                <a:solidFill>
                  <a:schemeClr val="tx1"/>
                </a:solidFill>
                <a:effectLst/>
                <a:latin typeface="+mn-lt"/>
                <a:ea typeface="+mn-ea"/>
                <a:cs typeface="+mn-cs"/>
              </a:rPr>
              <a:t> detail based on logic. If the AI sees a blurry eye, it knows what an eyelash </a:t>
            </a:r>
            <a:r>
              <a:rPr lang="en-US" sz="1200" i="1" kern="1200" dirty="0">
                <a:solidFill>
                  <a:schemeClr val="tx1"/>
                </a:solidFill>
                <a:effectLst/>
                <a:latin typeface="+mn-lt"/>
                <a:ea typeface="+mn-ea"/>
                <a:cs typeface="+mn-cs"/>
              </a:rPr>
              <a:t>should</a:t>
            </a:r>
            <a:r>
              <a:rPr lang="en-US" sz="1200" kern="1200" dirty="0">
                <a:solidFill>
                  <a:schemeClr val="tx1"/>
                </a:solidFill>
                <a:effectLst/>
                <a:latin typeface="+mn-lt"/>
                <a:ea typeface="+mn-ea"/>
                <a:cs typeface="+mn-cs"/>
              </a:rPr>
              <a:t> look like at high resolution and "repaints" it.</a:t>
            </a:r>
          </a:p>
          <a:p>
            <a:r>
              <a:rPr lang="en-US" sz="1200" b="1" kern="1200" dirty="0">
                <a:solidFill>
                  <a:schemeClr val="tx1"/>
                </a:solidFill>
                <a:effectLst/>
                <a:latin typeface="+mn-lt"/>
                <a:ea typeface="+mn-ea"/>
                <a:cs typeface="+mn-cs"/>
              </a:rPr>
              <a:t>The Result:</a:t>
            </a:r>
            <a:r>
              <a:rPr lang="en-US" sz="1200" kern="1200" dirty="0">
                <a:solidFill>
                  <a:schemeClr val="tx1"/>
                </a:solidFill>
                <a:effectLst/>
                <a:latin typeface="+mn-lt"/>
                <a:ea typeface="+mn-ea"/>
                <a:cs typeface="+mn-cs"/>
              </a:rPr>
              <a:t> A tiny thumbnail becomes a sharp, 30-inch gallery print.</a:t>
            </a:r>
          </a:p>
          <a:p>
            <a:r>
              <a:rPr lang="en-US" sz="1200" b="1" kern="1200" dirty="0">
                <a:solidFill>
                  <a:schemeClr val="tx1"/>
                </a:solidFill>
                <a:effectLst/>
                <a:latin typeface="+mn-lt"/>
                <a:ea typeface="+mn-ea"/>
                <a:cs typeface="+mn-cs"/>
              </a:rPr>
              <a:t>The Pitch to Academics:</a:t>
            </a:r>
            <a:r>
              <a:rPr lang="en-US" sz="1200" kern="1200" dirty="0">
                <a:solidFill>
                  <a:schemeClr val="tx1"/>
                </a:solidFill>
                <a:effectLst/>
                <a:latin typeface="+mn-lt"/>
                <a:ea typeface="+mn-ea"/>
                <a:cs typeface="+mn-cs"/>
              </a:rPr>
              <a:t> "This is digital restoration. It allows students to work with archival materials, old family photos, or low-power renders and bring them into a professional, large-scale physical format."</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18</a:t>
            </a:fld>
            <a:endParaRPr lang="LID4096"/>
          </a:p>
        </p:txBody>
      </p:sp>
    </p:spTree>
    <p:extLst>
      <p:ext uri="{BB962C8B-B14F-4D97-AF65-F5344CB8AC3E}">
        <p14:creationId xmlns:p14="http://schemas.microsoft.com/office/powerpoint/2010/main" val="11945103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Workflow:</a:t>
            </a:r>
            <a:r>
              <a:rPr lang="en-US" dirty="0"/>
              <a:t> </a:t>
            </a:r>
          </a:p>
          <a:p>
            <a:r>
              <a:rPr lang="en-US" dirty="0"/>
              <a:t>1. </a:t>
            </a:r>
            <a:r>
              <a:rPr lang="en-US" b="1" dirty="0"/>
              <a:t>Content Image:</a:t>
            </a:r>
            <a:r>
              <a:rPr lang="en-US" dirty="0"/>
              <a:t> A photo of a modern building. </a:t>
            </a:r>
          </a:p>
          <a:p>
            <a:r>
              <a:rPr lang="en-US" dirty="0"/>
              <a:t>2. </a:t>
            </a:r>
            <a:r>
              <a:rPr lang="en-US" b="1" dirty="0"/>
              <a:t>Style Reference:</a:t>
            </a:r>
            <a:r>
              <a:rPr lang="en-US" dirty="0"/>
              <a:t> A high-resolution scan of a Japanese Ukiyo-e woodblock print. </a:t>
            </a:r>
          </a:p>
          <a:p>
            <a:r>
              <a:rPr lang="en-US" dirty="0"/>
              <a:t>3. </a:t>
            </a:r>
            <a:r>
              <a:rPr lang="en-US" b="1" dirty="0"/>
              <a:t>The Result:</a:t>
            </a:r>
            <a:r>
              <a:rPr lang="en-US" dirty="0"/>
              <a:t> The modern building rendered with the flat colors, bold outlines, and atmospheric perspective of Hokusai.</a:t>
            </a:r>
          </a:p>
          <a:p>
            <a:r>
              <a:rPr lang="en-US" b="1" dirty="0"/>
              <a:t>The Pitch:</a:t>
            </a:r>
            <a:r>
              <a:rPr lang="en-US" dirty="0"/>
              <a:t> "This isn't 'filtering.' It’s a way for a student to test a hypothesis: </a:t>
            </a:r>
            <a:r>
              <a:rPr lang="en-US" i="1" dirty="0"/>
              <a:t>'How does my composition hold up if I remove the realism and replace it with abstraction?'</a:t>
            </a:r>
            <a:r>
              <a:rPr lang="en-US" dirty="0"/>
              <a:t> It’s a tool for </a:t>
            </a:r>
            <a:r>
              <a:rPr lang="en-US" b="1" dirty="0"/>
              <a:t>Visual Literacy</a:t>
            </a:r>
            <a:r>
              <a:rPr lang="en-US" dirty="0"/>
              <a:t>."</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20</a:t>
            </a:fld>
            <a:endParaRPr lang="LID4096"/>
          </a:p>
        </p:txBody>
      </p:sp>
    </p:spTree>
    <p:extLst>
      <p:ext uri="{BB962C8B-B14F-4D97-AF65-F5344CB8AC3E}">
        <p14:creationId xmlns:p14="http://schemas.microsoft.com/office/powerpoint/2010/main" val="3565265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 Academics need to see that AI requires high-level "Creative Direction.</a:t>
            </a:r>
          </a:p>
          <a:p>
            <a:r>
              <a:rPr lang="en-US" b="1" dirty="0"/>
              <a:t>1. Curation: The Art of "No"</a:t>
            </a:r>
          </a:p>
          <a:p>
            <a:r>
              <a:rPr lang="en-US" b="1" dirty="0"/>
              <a:t>The Concept:</a:t>
            </a:r>
            <a:r>
              <a:rPr lang="en-US" dirty="0"/>
              <a:t> In traditional art, the struggle is </a:t>
            </a:r>
            <a:r>
              <a:rPr lang="en-US" b="1" dirty="0"/>
              <a:t>Scarcity</a:t>
            </a:r>
            <a:r>
              <a:rPr lang="en-US" dirty="0"/>
              <a:t> (the blank canvas, the expensive stone). In AI art, the struggle is </a:t>
            </a:r>
            <a:r>
              <a:rPr lang="en-US" b="1" dirty="0"/>
              <a:t>Abundance</a:t>
            </a:r>
            <a:r>
              <a:rPr lang="en-US" dirty="0"/>
              <a:t>. If a student can generate 1,000 images in an hour, their "skill" is no longer about making the image—it is about having the </a:t>
            </a:r>
            <a:r>
              <a:rPr lang="en-US" b="1" dirty="0"/>
              <a:t>Visual Literacy</a:t>
            </a:r>
            <a:r>
              <a:rPr lang="en-US" dirty="0"/>
              <a:t> to know which 999 images to throw away.</a:t>
            </a:r>
          </a:p>
          <a:p>
            <a:r>
              <a:rPr lang="en-US" b="1" dirty="0"/>
              <a:t>The Example:</a:t>
            </a:r>
            <a:r>
              <a:rPr lang="en-US" dirty="0"/>
              <a:t> A student wants to create a series on "Urban Loneliness."</a:t>
            </a:r>
          </a:p>
          <a:p>
            <a:r>
              <a:rPr lang="en-US" b="1" dirty="0"/>
              <a:t>The AI Output:</a:t>
            </a:r>
            <a:r>
              <a:rPr lang="en-US" dirty="0"/>
              <a:t> 50 images of people sitting alone in cafes.</a:t>
            </a:r>
          </a:p>
          <a:p>
            <a:r>
              <a:rPr lang="en-US" b="1" dirty="0"/>
              <a:t>The Curatorial Move:</a:t>
            </a:r>
            <a:r>
              <a:rPr lang="en-US" dirty="0"/>
              <a:t> The student realizes 45 of them are "clichés" (too cinematic, too pretty). They select the 5 that have a specific, unsettling "dead" lighting that reminds them of Edward Hopper’s </a:t>
            </a:r>
            <a:r>
              <a:rPr lang="en-US" i="1" dirty="0"/>
              <a:t>Nighthawks</a:t>
            </a:r>
            <a:r>
              <a:rPr lang="en-US" dirty="0"/>
              <a:t>.</a:t>
            </a:r>
          </a:p>
          <a:p>
            <a:r>
              <a:rPr lang="en-US" b="1" dirty="0"/>
              <a:t>The Pitch to Academics:</a:t>
            </a:r>
            <a:r>
              <a:rPr lang="en-US" dirty="0"/>
              <a:t> "We aren't grading them on the 1,000 images the AI made; we are grading them on the </a:t>
            </a:r>
            <a:r>
              <a:rPr lang="en-US" b="1" dirty="0"/>
              <a:t>1 image they chose to keep</a:t>
            </a:r>
            <a:r>
              <a:rPr lang="en-US" dirty="0"/>
              <a:t>. Choice is the highest form of artistic agency."</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22</a:t>
            </a:fld>
            <a:endParaRPr lang="LID4096"/>
          </a:p>
        </p:txBody>
      </p:sp>
    </p:spTree>
    <p:extLst>
      <p:ext uri="{BB962C8B-B14F-4D97-AF65-F5344CB8AC3E}">
        <p14:creationId xmlns:p14="http://schemas.microsoft.com/office/powerpoint/2010/main" val="1126512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Analogy:</a:t>
            </a:r>
            <a:r>
              <a:rPr lang="en-US" dirty="0"/>
              <a:t> A Director doesn't act in the movie, hold the camera, or sew the costumes. But the movie is </a:t>
            </a:r>
            <a:r>
              <a:rPr lang="en-US" i="1" dirty="0"/>
              <a:t>theirs</a:t>
            </a:r>
            <a:r>
              <a:rPr lang="en-US" dirty="0"/>
              <a:t> because they made every </a:t>
            </a:r>
            <a:r>
              <a:rPr lang="en-US" b="1" dirty="0"/>
              <a:t>creative decision</a:t>
            </a:r>
            <a:r>
              <a:rPr lang="en-US" dirty="0"/>
              <a:t>. They curated the cast, the lighting, and the final cut.</a:t>
            </a:r>
          </a:p>
          <a:p>
            <a:r>
              <a:rPr lang="en-US" b="1" dirty="0"/>
              <a:t>The Academic Angle:</a:t>
            </a:r>
            <a:r>
              <a:rPr lang="en-US" dirty="0"/>
              <a:t> This validates the professor’s role. If a student doesn't know Art History, Color Theory, or Semiotics, they will be a </a:t>
            </a:r>
            <a:r>
              <a:rPr lang="en-US" i="1" dirty="0"/>
              <a:t>bad director</a:t>
            </a:r>
            <a:r>
              <a:rPr lang="en-US" dirty="0"/>
              <a:t>. They will accept the AI’s generic "first draft."</a:t>
            </a:r>
          </a:p>
          <a:p>
            <a:r>
              <a:rPr lang="en-US" b="1" dirty="0"/>
              <a:t>The Pitch:</a:t>
            </a:r>
            <a:r>
              <a:rPr lang="en-US" dirty="0"/>
              <a:t> "The 'mind' hasn't left the studio. It just got promoted from the 'assembly line' to the 'front office.' Artistic success now depends entirely on </a:t>
            </a:r>
            <a:r>
              <a:rPr lang="en-US" b="1" dirty="0"/>
              <a:t>Intellectual Rigor</a:t>
            </a:r>
            <a:r>
              <a:rPr lang="en-US" dirty="0"/>
              <a:t>."</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27</a:t>
            </a:fld>
            <a:endParaRPr lang="LID4096"/>
          </a:p>
        </p:txBody>
      </p:sp>
    </p:spTree>
    <p:extLst>
      <p:ext uri="{BB962C8B-B14F-4D97-AF65-F5344CB8AC3E}">
        <p14:creationId xmlns:p14="http://schemas.microsoft.com/office/powerpoint/2010/main" val="14571367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 "Wit" for the Room:</a:t>
            </a:r>
          </a:p>
          <a:p>
            <a:r>
              <a:rPr lang="en-US" dirty="0"/>
              <a:t>"In the 20th century, we worried that photography would make us lazy. It didn't; it just forced us to become better at </a:t>
            </a:r>
            <a:r>
              <a:rPr lang="en-US" b="1" dirty="0"/>
              <a:t>Composition and Timing</a:t>
            </a:r>
            <a:r>
              <a:rPr lang="en-US" dirty="0"/>
              <a:t>. In 2026, AI won't make us lazy; it will force us to become better at </a:t>
            </a:r>
            <a:r>
              <a:rPr lang="en-US" b="1" dirty="0"/>
              <a:t>Thinking</a:t>
            </a:r>
            <a:r>
              <a:rPr lang="en-US" dirty="0"/>
              <a:t>. </a:t>
            </a:r>
            <a:r>
              <a:rPr lang="en-US"/>
              <a:t>If you have a shallow mind, you will get shallow art—no matter how fast the computer is."</a:t>
            </a:r>
          </a:p>
          <a:p>
            <a:endParaRPr lang="LID4096"/>
          </a:p>
        </p:txBody>
      </p:sp>
      <p:sp>
        <p:nvSpPr>
          <p:cNvPr id="4" name="Slide Number Placeholder 3"/>
          <p:cNvSpPr>
            <a:spLocks noGrp="1"/>
          </p:cNvSpPr>
          <p:nvPr>
            <p:ph type="sldNum" sz="quarter" idx="5"/>
          </p:nvPr>
        </p:nvSpPr>
        <p:spPr/>
        <p:txBody>
          <a:bodyPr/>
          <a:lstStyle/>
          <a:p>
            <a:fld id="{5438251E-84B2-4BB6-8A51-81F0977227BF}" type="slidenum">
              <a:rPr lang="LID4096" smtClean="0"/>
              <a:t>28</a:t>
            </a:fld>
            <a:endParaRPr lang="LID4096"/>
          </a:p>
        </p:txBody>
      </p:sp>
    </p:spTree>
    <p:extLst>
      <p:ext uri="{BB962C8B-B14F-4D97-AF65-F5344CB8AC3E}">
        <p14:creationId xmlns:p14="http://schemas.microsoft.com/office/powerpoint/2010/main" val="2582092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Technology moves the goalposts of "Skill":</a:t>
            </a:r>
            <a:r>
              <a:rPr lang="en-US" dirty="0"/>
              <a:t> We used to define a "great artist" as someone who could measure perspective by eye. Then we defined them as someone who could handle permanent ink without a mistake.</a:t>
            </a:r>
          </a:p>
          <a:p>
            <a:r>
              <a:rPr lang="en-US" b="1" dirty="0"/>
              <a:t>AI is just the next "Move":</a:t>
            </a:r>
            <a:r>
              <a:rPr lang="en-US" dirty="0"/>
              <a:t> AI shifts the skill from </a:t>
            </a:r>
            <a:r>
              <a:rPr lang="en-US" b="1" dirty="0"/>
              <a:t>Execution</a:t>
            </a:r>
            <a:r>
              <a:rPr lang="en-US" dirty="0"/>
              <a:t> (how do I draw this?) to </a:t>
            </a:r>
            <a:r>
              <a:rPr lang="en-US" b="1" dirty="0"/>
              <a:t>Curation and Intent</a:t>
            </a:r>
            <a:r>
              <a:rPr lang="en-US" dirty="0"/>
              <a:t> (what am I trying to say, and which of these 50 variations says it best?).</a:t>
            </a:r>
          </a:p>
          <a:p>
            <a:r>
              <a:rPr lang="en-US" b="1" dirty="0"/>
              <a:t>It Validates their Fear:</a:t>
            </a:r>
            <a:r>
              <a:rPr lang="en-US" dirty="0"/>
              <a:t> By acknowledging that the "Undo" button changed art, you’re admitting that AI </a:t>
            </a:r>
            <a:r>
              <a:rPr lang="en-US" i="1" dirty="0"/>
              <a:t>will</a:t>
            </a:r>
            <a:r>
              <a:rPr lang="en-US" dirty="0"/>
              <a:t> change it too—but as a tool that expands the studio, rather than replacing the artist.</a:t>
            </a:r>
          </a:p>
          <a:p>
            <a:endParaRPr lang="en-US" dirty="0"/>
          </a:p>
          <a:p>
            <a:r>
              <a:rPr lang="en-US" dirty="0"/>
              <a:t>Ask the academics, </a:t>
            </a:r>
            <a:r>
              <a:rPr lang="en-US" i="1" dirty="0"/>
              <a:t>"Which of you would be willing to give up your 'Undo' button today?"</a:t>
            </a:r>
            <a:r>
              <a:rPr lang="en-US" dirty="0"/>
              <a:t> When they laugh and say "none," follow up with: </a:t>
            </a:r>
            <a:r>
              <a:rPr lang="en-US" i="1" dirty="0"/>
              <a:t>"That's exactly how the next generation will feel about AI."</a:t>
            </a:r>
            <a:endParaRPr lang="en-US" dirty="0"/>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2</a:t>
            </a:fld>
            <a:endParaRPr lang="LID4096"/>
          </a:p>
        </p:txBody>
      </p:sp>
    </p:spTree>
    <p:extLst>
      <p:ext uri="{BB962C8B-B14F-4D97-AF65-F5344CB8AC3E}">
        <p14:creationId xmlns:p14="http://schemas.microsoft.com/office/powerpoint/2010/main" val="4000977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technology has always disrupted "hand-eye" skill</a:t>
            </a:r>
          </a:p>
          <a:p>
            <a:endParaRPr lang="en-US" dirty="0"/>
          </a:p>
          <a:p>
            <a:r>
              <a:rPr lang="en-US" dirty="0"/>
              <a:t>Technology has always moved the goalposts of skill. If we don't fear the 'Undo' button today, we won't fear AI tomorrow.</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3</a:t>
            </a:fld>
            <a:endParaRPr lang="LID4096"/>
          </a:p>
        </p:txBody>
      </p:sp>
    </p:spTree>
    <p:extLst>
      <p:ext uri="{BB962C8B-B14F-4D97-AF65-F5344CB8AC3E}">
        <p14:creationId xmlns:p14="http://schemas.microsoft.com/office/powerpoint/2010/main" val="1519141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AI shift:</a:t>
            </a:r>
            <a:r>
              <a:rPr lang="en-US" dirty="0"/>
              <a:t> Instead of finding things that already exist, you are </a:t>
            </a:r>
            <a:r>
              <a:rPr lang="en-US" b="1" dirty="0"/>
              <a:t>synthesizing the non-existent</a:t>
            </a:r>
            <a:r>
              <a:rPr lang="en-US" dirty="0"/>
              <a:t> to test a hypothesis. It’s the difference between "searching" for inspiration and "simulating" it.</a:t>
            </a:r>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4</a:t>
            </a:fld>
            <a:endParaRPr lang="LID4096"/>
          </a:p>
        </p:txBody>
      </p:sp>
    </p:spTree>
    <p:extLst>
      <p:ext uri="{BB962C8B-B14F-4D97-AF65-F5344CB8AC3E}">
        <p14:creationId xmlns:p14="http://schemas.microsoft.com/office/powerpoint/2010/main" val="445379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explain this, emphasize that the AI didn't "make the art." It functioned as a </a:t>
            </a:r>
            <a:r>
              <a:rPr lang="en-US" b="1" dirty="0"/>
              <a:t>Conceptual Mirror.</a:t>
            </a:r>
            <a:r>
              <a:rPr lang="en-US" dirty="0"/>
              <a:t> &gt; </a:t>
            </a:r>
            <a:r>
              <a:rPr lang="en-US" b="1" dirty="0"/>
              <a:t>The "Wit" Angle:</a:t>
            </a:r>
            <a:r>
              <a:rPr lang="en-US" dirty="0"/>
              <a:t> &gt; "Think of it as a professional brainstormer who never gets tired and has no ego. You can tell it, 'That's hideous, try it in purple suede,' and it won't get offended. It allows the artist to spend less time </a:t>
            </a:r>
            <a:r>
              <a:rPr lang="en-US" i="1" dirty="0"/>
              <a:t>finding</a:t>
            </a:r>
            <a:r>
              <a:rPr lang="en-US" dirty="0"/>
              <a:t> the vibe and more time </a:t>
            </a:r>
            <a:r>
              <a:rPr lang="en-US" i="1" dirty="0"/>
              <a:t>interrogating</a:t>
            </a:r>
            <a:r>
              <a:rPr lang="en-US" dirty="0"/>
              <a:t> it.“</a:t>
            </a:r>
          </a:p>
          <a:p>
            <a:endParaRPr lang="en-US" dirty="0"/>
          </a:p>
          <a:p>
            <a:r>
              <a:rPr lang="en-US" b="1" dirty="0"/>
              <a:t>Key Takeaway for the Workshop:</a:t>
            </a:r>
          </a:p>
          <a:p>
            <a:r>
              <a:rPr lang="en-US" b="1" dirty="0"/>
              <a:t>Traditional Mood-boarding:</a:t>
            </a:r>
            <a:r>
              <a:rPr lang="en-US" dirty="0"/>
              <a:t> Is "What has been done?"</a:t>
            </a:r>
          </a:p>
          <a:p>
            <a:r>
              <a:rPr lang="en-US" b="1" dirty="0"/>
              <a:t>AI Ideation:</a:t>
            </a:r>
            <a:r>
              <a:rPr lang="en-US" dirty="0"/>
              <a:t> Is "What </a:t>
            </a:r>
            <a:r>
              <a:rPr lang="en-US" i="1" dirty="0"/>
              <a:t>could</a:t>
            </a:r>
            <a:r>
              <a:rPr lang="en-US" dirty="0"/>
              <a:t> be done?"</a:t>
            </a:r>
          </a:p>
          <a:p>
            <a:endParaRPr lang="en-US" dirty="0"/>
          </a:p>
          <a:p>
            <a:r>
              <a:rPr lang="en-US" dirty="0"/>
              <a:t>This moves the student from being a </a:t>
            </a:r>
            <a:r>
              <a:rPr lang="en-US" b="1" dirty="0"/>
              <a:t>consumer of references</a:t>
            </a:r>
            <a:r>
              <a:rPr lang="en-US" dirty="0"/>
              <a:t> to a </a:t>
            </a:r>
            <a:r>
              <a:rPr lang="en-US" b="1" dirty="0"/>
              <a:t>director of possibilities.</a:t>
            </a:r>
            <a:r>
              <a:rPr lang="en-US" dirty="0"/>
              <a:t> They aren't looking for a "style to copy"; they are using the AI to "stress-test" their own imagination.</a:t>
            </a:r>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8</a:t>
            </a:fld>
            <a:endParaRPr lang="LID4096"/>
          </a:p>
        </p:txBody>
      </p:sp>
    </p:spTree>
    <p:extLst>
      <p:ext uri="{BB962C8B-B14F-4D97-AF65-F5344CB8AC3E}">
        <p14:creationId xmlns:p14="http://schemas.microsoft.com/office/powerpoint/2010/main" val="73398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show this to them, explain that a prompt is essentially a </a:t>
            </a:r>
            <a:r>
              <a:rPr lang="en-US" b="1" dirty="0"/>
              <a:t>Creative Brief</a:t>
            </a:r>
            <a:r>
              <a:rPr lang="en-US" dirty="0"/>
              <a:t>.</a:t>
            </a:r>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9</a:t>
            </a:fld>
            <a:endParaRPr lang="LID4096"/>
          </a:p>
        </p:txBody>
      </p:sp>
    </p:spTree>
    <p:extLst>
      <p:ext uri="{BB962C8B-B14F-4D97-AF65-F5344CB8AC3E}">
        <p14:creationId xmlns:p14="http://schemas.microsoft.com/office/powerpoint/2010/main" val="911271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09092-C6FE-C67A-9FC2-729895B432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E53241-B26F-286D-1BD7-05C8495EC1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437BF8-7F51-D411-B733-128C62C48B1F}"/>
              </a:ext>
            </a:extLst>
          </p:cNvPr>
          <p:cNvSpPr>
            <a:spLocks noGrp="1"/>
          </p:cNvSpPr>
          <p:nvPr>
            <p:ph type="body" idx="1"/>
          </p:nvPr>
        </p:nvSpPr>
        <p:spPr/>
        <p:txBody>
          <a:bodyPr/>
          <a:lstStyle/>
          <a:p>
            <a:r>
              <a:rPr lang="en-US" dirty="0"/>
              <a:t>When you show this to them, explain that a prompt is essentially a </a:t>
            </a:r>
            <a:r>
              <a:rPr lang="en-US" b="1" dirty="0"/>
              <a:t>Creative Brief</a:t>
            </a:r>
            <a:r>
              <a:rPr lang="en-US" dirty="0"/>
              <a:t>.</a:t>
            </a:r>
          </a:p>
          <a:p>
            <a:endParaRPr lang="en-US" dirty="0"/>
          </a:p>
          <a:p>
            <a:r>
              <a:rPr lang="en-US" dirty="0"/>
              <a:t>It demonstrates that the AI isn't "thinking"—it is </a:t>
            </a:r>
            <a:r>
              <a:rPr lang="en-US" b="1" dirty="0"/>
              <a:t>synthesizing their specific expertise.</a:t>
            </a:r>
            <a:r>
              <a:rPr lang="en-US" dirty="0"/>
              <a:t> If they don't know what </a:t>
            </a:r>
            <a:r>
              <a:rPr lang="en-US" i="1" dirty="0" err="1"/>
              <a:t>Parametricism</a:t>
            </a:r>
            <a:r>
              <a:rPr lang="en-US" dirty="0"/>
              <a:t> or </a:t>
            </a:r>
            <a:r>
              <a:rPr lang="en-US" i="1" dirty="0"/>
              <a:t>Blue Hour</a:t>
            </a:r>
            <a:r>
              <a:rPr lang="en-US" dirty="0"/>
              <a:t> is, they can't get the high-level result. It proves that </a:t>
            </a:r>
            <a:r>
              <a:rPr lang="en-US" b="1" dirty="0"/>
              <a:t>Artistic Literacy</a:t>
            </a:r>
            <a:r>
              <a:rPr lang="en-US" dirty="0"/>
              <a:t> is the most important "input."</a:t>
            </a:r>
            <a:endParaRPr lang="LID4096" dirty="0"/>
          </a:p>
        </p:txBody>
      </p:sp>
      <p:sp>
        <p:nvSpPr>
          <p:cNvPr id="4" name="Slide Number Placeholder 3">
            <a:extLst>
              <a:ext uri="{FF2B5EF4-FFF2-40B4-BE49-F238E27FC236}">
                <a16:creationId xmlns:a16="http://schemas.microsoft.com/office/drawing/2014/main" id="{594BB028-FBAC-66E2-4EA4-36D7E6A9899E}"/>
              </a:ext>
            </a:extLst>
          </p:cNvPr>
          <p:cNvSpPr>
            <a:spLocks noGrp="1"/>
          </p:cNvSpPr>
          <p:nvPr>
            <p:ph type="sldNum" sz="quarter" idx="5"/>
          </p:nvPr>
        </p:nvSpPr>
        <p:spPr/>
        <p:txBody>
          <a:bodyPr/>
          <a:lstStyle/>
          <a:p>
            <a:fld id="{5438251E-84B2-4BB6-8A51-81F0977227BF}" type="slidenum">
              <a:rPr lang="LID4096" smtClean="0"/>
              <a:t>10</a:t>
            </a:fld>
            <a:endParaRPr lang="LID4096"/>
          </a:p>
        </p:txBody>
      </p:sp>
    </p:spTree>
    <p:extLst>
      <p:ext uri="{BB962C8B-B14F-4D97-AF65-F5344CB8AC3E}">
        <p14:creationId xmlns:p14="http://schemas.microsoft.com/office/powerpoint/2010/main" val="3983799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the magic happens. Tell the faculty: </a:t>
            </a:r>
            <a:r>
              <a:rPr lang="en-US" i="1" dirty="0"/>
              <a:t>"Now, imagine you want to change the entire 'vibe' of the project without picking up a pencil."</a:t>
            </a:r>
            <a:r>
              <a:rPr lang="en-US" dirty="0"/>
              <a:t> Have them swap out the </a:t>
            </a:r>
            <a:r>
              <a:rPr lang="en-US" b="1" dirty="0"/>
              <a:t>bolded</a:t>
            </a:r>
            <a:r>
              <a:rPr lang="en-US" dirty="0"/>
              <a:t> terms to see how the "mood" shifts instantly:</a:t>
            </a:r>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11</a:t>
            </a:fld>
            <a:endParaRPr lang="LID4096"/>
          </a:p>
        </p:txBody>
      </p:sp>
    </p:spTree>
    <p:extLst>
      <p:ext uri="{BB962C8B-B14F-4D97-AF65-F5344CB8AC3E}">
        <p14:creationId xmlns:p14="http://schemas.microsoft.com/office/powerpoint/2010/main" val="624814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Start with a Base Idea:</a:t>
            </a:r>
            <a:r>
              <a:rPr lang="en-US" dirty="0"/>
              <a:t> Ask a professor for a simple concept (e.g., "A chair").</a:t>
            </a:r>
          </a:p>
          <a:p>
            <a:r>
              <a:rPr lang="en-US" b="1" dirty="0"/>
              <a:t>Add Academic Rigor:</a:t>
            </a:r>
            <a:r>
              <a:rPr lang="en-US" dirty="0"/>
              <a:t> Ask another professor to add a material (e.g., "Obsidian").</a:t>
            </a:r>
          </a:p>
          <a:p>
            <a:r>
              <a:rPr lang="en-US" b="1" dirty="0"/>
              <a:t>Add a Theory/Movement:</a:t>
            </a:r>
            <a:r>
              <a:rPr lang="en-US" dirty="0"/>
              <a:t> Ask a third to add a style (e.g., "Futurism").</a:t>
            </a:r>
          </a:p>
          <a:p>
            <a:r>
              <a:rPr lang="en-US" b="1" dirty="0"/>
              <a:t>The Reveal:</a:t>
            </a:r>
            <a:r>
              <a:rPr lang="en-US" dirty="0"/>
              <a:t> Run the combined prompt through an image generator (like Midjourney or DALL-E) live on the screen.</a:t>
            </a:r>
          </a:p>
          <a:p>
            <a:r>
              <a:rPr lang="en-US" b="1" dirty="0"/>
              <a:t>The "Wit" for the Room:</a:t>
            </a:r>
            <a:endParaRPr lang="en-US" dirty="0"/>
          </a:p>
          <a:p>
            <a:r>
              <a:rPr lang="en-US" dirty="0"/>
              <a:t>"Notice how we just skipped three weeks of 'finding the right references' in the library? We didn't do the work for the student, we just cleared the runway so they can start the </a:t>
            </a:r>
            <a:r>
              <a:rPr lang="en-US" i="1" dirty="0"/>
              <a:t>actual</a:t>
            </a:r>
            <a:r>
              <a:rPr lang="en-US" dirty="0"/>
              <a:t> work of deciding if an obsidian futurist chair is even a good idea in the first place."</a:t>
            </a:r>
          </a:p>
          <a:p>
            <a:endParaRPr lang="LID4096" dirty="0"/>
          </a:p>
        </p:txBody>
      </p:sp>
      <p:sp>
        <p:nvSpPr>
          <p:cNvPr id="4" name="Slide Number Placeholder 3"/>
          <p:cNvSpPr>
            <a:spLocks noGrp="1"/>
          </p:cNvSpPr>
          <p:nvPr>
            <p:ph type="sldNum" sz="quarter" idx="5"/>
          </p:nvPr>
        </p:nvSpPr>
        <p:spPr/>
        <p:txBody>
          <a:bodyPr/>
          <a:lstStyle/>
          <a:p>
            <a:fld id="{5438251E-84B2-4BB6-8A51-81F0977227BF}" type="slidenum">
              <a:rPr lang="LID4096" smtClean="0"/>
              <a:t>12</a:t>
            </a:fld>
            <a:endParaRPr lang="LID4096"/>
          </a:p>
        </p:txBody>
      </p:sp>
    </p:spTree>
    <p:extLst>
      <p:ext uri="{BB962C8B-B14F-4D97-AF65-F5344CB8AC3E}">
        <p14:creationId xmlns:p14="http://schemas.microsoft.com/office/powerpoint/2010/main" val="1255323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FB0C32-F044-4939-92E4-8BA39B7A391A}"/>
              </a:ext>
              <a:ext uri="{C183D7F6-B498-43B3-948B-1728B52AA6E4}">
                <adec:decorative xmlns:adec="http://schemas.microsoft.com/office/drawing/2017/decorative" val="1"/>
              </a:ext>
            </a:extLst>
          </p:cNvPr>
          <p:cNvSpPr/>
          <p:nvPr/>
        </p:nvSpPr>
        <p:spPr>
          <a:xfrm>
            <a:off x="3050" y="-66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itle 1">
            <a:extLst>
              <a:ext uri="{FF2B5EF4-FFF2-40B4-BE49-F238E27FC236}">
                <a16:creationId xmlns:a16="http://schemas.microsoft.com/office/drawing/2014/main" id="{B86D7D99-F789-4EDA-861D-B6B994F05F1D}"/>
              </a:ext>
            </a:extLst>
          </p:cNvPr>
          <p:cNvSpPr>
            <a:spLocks noGrp="1"/>
          </p:cNvSpPr>
          <p:nvPr>
            <p:ph type="ctrTitle"/>
          </p:nvPr>
        </p:nvSpPr>
        <p:spPr>
          <a:xfrm>
            <a:off x="1527050" y="1121700"/>
            <a:ext cx="9144000" cy="2387600"/>
          </a:xfrm>
        </p:spPr>
        <p:txBody>
          <a:bodyPr/>
          <a:lstStyle>
            <a:lvl1pPr algn="ctr">
              <a:defRPr>
                <a:solidFill>
                  <a:schemeClr val="bg1"/>
                </a:solidFill>
              </a:defRPr>
            </a:lvl1pPr>
          </a:lstStyle>
          <a:p>
            <a:r>
              <a:rPr lang="en-US">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rPr>
              <a:t>Click to edit Master title style</a:t>
            </a:r>
            <a:endParaRPr lang="en-US" dirty="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endParaRPr>
          </a:p>
        </p:txBody>
      </p:sp>
      <p:sp>
        <p:nvSpPr>
          <p:cNvPr id="20" name="Text Placeholder 12">
            <a:extLst>
              <a:ext uri="{FF2B5EF4-FFF2-40B4-BE49-F238E27FC236}">
                <a16:creationId xmlns:a16="http://schemas.microsoft.com/office/drawing/2014/main" id="{2B39487B-EA73-4D7B-93AA-D63B49F4DA7F}"/>
              </a:ext>
            </a:extLst>
          </p:cNvPr>
          <p:cNvSpPr>
            <a:spLocks noGrp="1"/>
          </p:cNvSpPr>
          <p:nvPr>
            <p:ph type="body" sz="quarter" idx="15"/>
          </p:nvPr>
        </p:nvSpPr>
        <p:spPr>
          <a:xfrm>
            <a:off x="1527050" y="3600450"/>
            <a:ext cx="9144000" cy="2451100"/>
          </a:xfrm>
        </p:spPr>
        <p:txBody>
          <a:bodyPr>
            <a:normAutofit/>
          </a:bodyPr>
          <a:lstStyle>
            <a:lvl1pPr marL="0" indent="0" algn="ctr">
              <a:buNone/>
              <a:defRPr sz="2800">
                <a:solidFill>
                  <a:schemeClr val="bg1"/>
                </a:solidFill>
                <a:effectLst/>
                <a:latin typeface="+mn-lt"/>
              </a:defRPr>
            </a:lvl1pPr>
          </a:lstStyle>
          <a:p>
            <a:pPr lvl="0"/>
            <a:r>
              <a:rPr lang="en-US"/>
              <a:t>Click to edit Master text styles</a:t>
            </a:r>
          </a:p>
        </p:txBody>
      </p:sp>
    </p:spTree>
    <p:extLst>
      <p:ext uri="{BB962C8B-B14F-4D97-AF65-F5344CB8AC3E}">
        <p14:creationId xmlns:p14="http://schemas.microsoft.com/office/powerpoint/2010/main" val="1156417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Summary">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63928784-9D69-4FAA-8751-A8CD5092EA29}" type="slidenum">
              <a:rPr lang="LID4096" smtClean="0"/>
              <a:t>‹#›</a:t>
            </a:fld>
            <a:endParaRPr lang="LID4096"/>
          </a:p>
        </p:txBody>
      </p:sp>
      <p:sp>
        <p:nvSpPr>
          <p:cNvPr id="6" name="Title 1">
            <a:extLst>
              <a:ext uri="{FF2B5EF4-FFF2-40B4-BE49-F238E27FC236}">
                <a16:creationId xmlns:a16="http://schemas.microsoft.com/office/drawing/2014/main" id="{673294AE-7408-47DB-898D-41F8C069B42E}"/>
              </a:ext>
            </a:extLst>
          </p:cNvPr>
          <p:cNvSpPr>
            <a:spLocks noGrp="1"/>
          </p:cNvSpPr>
          <p:nvPr>
            <p:ph type="title"/>
          </p:nvPr>
        </p:nvSpPr>
        <p:spPr>
          <a:xfrm>
            <a:off x="841248" y="857251"/>
            <a:ext cx="6156051" cy="2076450"/>
          </a:xfrm>
        </p:spPr>
        <p:txBody>
          <a:bodyPr anchor="b">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a16="http://schemas.microsoft.com/office/drawing/2014/main" id="{E973052A-4118-4E04-81F8-A44EC172FE46}"/>
              </a:ext>
            </a:extLst>
          </p:cNvPr>
          <p:cNvSpPr>
            <a:spLocks noGrp="1"/>
          </p:cNvSpPr>
          <p:nvPr>
            <p:ph idx="1"/>
          </p:nvPr>
        </p:nvSpPr>
        <p:spPr>
          <a:xfrm>
            <a:off x="841247" y="3190875"/>
            <a:ext cx="6156052" cy="2986087"/>
          </a:xfrm>
        </p:spPr>
        <p:txBody>
          <a:bodyPr>
            <a:normAutofit/>
          </a:bodyPr>
          <a:lstStyle>
            <a:lvl1pPr marL="0" indent="0">
              <a:buNone/>
              <a:defRPr sz="2200"/>
            </a:lvl1pPr>
          </a:lstStyle>
          <a:p>
            <a:pPr marL="228600" lvl="0" indent="-228600"/>
            <a:r>
              <a:rPr lang="en-US" sz="2000">
                <a:solidFill>
                  <a:schemeClr val="tx2">
                    <a:alpha val="60000"/>
                  </a:schemeClr>
                </a:solidFill>
              </a:rPr>
              <a:t>Click to edit Master text styles</a:t>
            </a:r>
          </a:p>
        </p:txBody>
      </p:sp>
      <p:sp>
        <p:nvSpPr>
          <p:cNvPr id="10" name="Date Placeholder 3">
            <a:extLst>
              <a:ext uri="{FF2B5EF4-FFF2-40B4-BE49-F238E27FC236}">
                <a16:creationId xmlns:a16="http://schemas.microsoft.com/office/drawing/2014/main" id="{8988D1E1-6064-4D6A-9EB1-578E20A2A0ED}"/>
              </a:ext>
            </a:extLst>
          </p:cNvPr>
          <p:cNvSpPr txBox="1">
            <a:spLocks/>
          </p:cNvSpPr>
          <p:nvPr/>
        </p:nvSpPr>
        <p:spPr>
          <a:xfrm>
            <a:off x="841248" y="6429375"/>
            <a:ext cx="2646725" cy="3651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AB23B9F-B223-42FC-B961-B8BFC75D2259}" type="datetime1">
              <a:rPr lang="en-US" smtClean="0">
                <a:solidFill>
                  <a:schemeClr val="tx2">
                    <a:alpha val="60000"/>
                  </a:schemeClr>
                </a:solidFill>
              </a:rPr>
              <a:pPr/>
              <a:t>5/11/2026</a:t>
            </a:fld>
            <a:endParaRPr lang="en-US" dirty="0">
              <a:solidFill>
                <a:schemeClr val="tx2">
                  <a:alpha val="60000"/>
                </a:schemeClr>
              </a:solidFill>
            </a:endParaRPr>
          </a:p>
        </p:txBody>
      </p:sp>
      <p:sp>
        <p:nvSpPr>
          <p:cNvPr id="11" name="Footer Placeholder 4">
            <a:extLst>
              <a:ext uri="{FF2B5EF4-FFF2-40B4-BE49-F238E27FC236}">
                <a16:creationId xmlns:a16="http://schemas.microsoft.com/office/drawing/2014/main" id="{BD47C5CB-0317-4DC6-A76F-38A5BB1FD1C2}"/>
              </a:ext>
            </a:extLst>
          </p:cNvPr>
          <p:cNvSpPr txBox="1">
            <a:spLocks/>
          </p:cNvSpPr>
          <p:nvPr/>
        </p:nvSpPr>
        <p:spPr>
          <a:xfrm>
            <a:off x="4044696" y="642937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solidFill>
                  <a:schemeClr val="tx2">
                    <a:alpha val="60000"/>
                  </a:schemeClr>
                </a:solidFill>
              </a:rPr>
              <a:t>Sample footer text</a:t>
            </a:r>
            <a:endParaRPr lang="en-US" dirty="0">
              <a:solidFill>
                <a:schemeClr val="tx2">
                  <a:alpha val="60000"/>
                </a:schemeClr>
              </a:solidFill>
            </a:endParaRPr>
          </a:p>
        </p:txBody>
      </p:sp>
      <p:sp>
        <p:nvSpPr>
          <p:cNvPr id="12" name="Slide Number Placeholder 5">
            <a:extLst>
              <a:ext uri="{FF2B5EF4-FFF2-40B4-BE49-F238E27FC236}">
                <a16:creationId xmlns:a16="http://schemas.microsoft.com/office/drawing/2014/main" id="{8CCF6E15-0BE7-453B-BBD4-B379C390AD22}"/>
              </a:ext>
            </a:extLst>
          </p:cNvPr>
          <p:cNvSpPr txBox="1">
            <a:spLocks/>
          </p:cNvSpPr>
          <p:nvPr/>
        </p:nvSpPr>
        <p:spPr>
          <a:xfrm>
            <a:off x="8613648" y="64293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8844951-7827-47D4-8276-7DDE1FA7D85A}" type="slidenum">
              <a:rPr lang="en-US" smtClean="0">
                <a:solidFill>
                  <a:schemeClr val="tx2">
                    <a:alpha val="60000"/>
                  </a:schemeClr>
                </a:solidFill>
              </a:rPr>
              <a:pPr/>
              <a:t>‹#›</a:t>
            </a:fld>
            <a:endParaRPr lang="en-US" dirty="0">
              <a:solidFill>
                <a:schemeClr val="tx2">
                  <a:alpha val="60000"/>
                </a:schemeClr>
              </a:solidFill>
            </a:endParaRPr>
          </a:p>
        </p:txBody>
      </p:sp>
      <p:sp>
        <p:nvSpPr>
          <p:cNvPr id="14" name="Picture Placeholder 13">
            <a:extLst>
              <a:ext uri="{FF2B5EF4-FFF2-40B4-BE49-F238E27FC236}">
                <a16:creationId xmlns:a16="http://schemas.microsoft.com/office/drawing/2014/main" id="{0E092228-4487-4E3A-AEE3-12DC34A061E2}"/>
              </a:ext>
            </a:extLst>
          </p:cNvPr>
          <p:cNvSpPr>
            <a:spLocks noGrp="1"/>
          </p:cNvSpPr>
          <p:nvPr>
            <p:ph type="pic" sz="quarter" idx="13"/>
          </p:nvPr>
        </p:nvSpPr>
        <p:spPr>
          <a:xfrm>
            <a:off x="7424928" y="484632"/>
            <a:ext cx="4279392" cy="2862072"/>
          </a:xfrm>
          <a:solidFill>
            <a:schemeClr val="accent6"/>
          </a:solidFill>
        </p:spPr>
        <p:txBody>
          <a:bodyPr/>
          <a:lstStyle/>
          <a:p>
            <a:r>
              <a:rPr lang="en-US"/>
              <a:t>Click icon to add picture</a:t>
            </a:r>
          </a:p>
        </p:txBody>
      </p:sp>
      <p:sp>
        <p:nvSpPr>
          <p:cNvPr id="15" name="Picture Placeholder 13">
            <a:extLst>
              <a:ext uri="{FF2B5EF4-FFF2-40B4-BE49-F238E27FC236}">
                <a16:creationId xmlns:a16="http://schemas.microsoft.com/office/drawing/2014/main" id="{6AB20921-6E7F-4BD8-9399-D18CABB64B9A}"/>
              </a:ext>
            </a:extLst>
          </p:cNvPr>
          <p:cNvSpPr>
            <a:spLocks noGrp="1"/>
          </p:cNvSpPr>
          <p:nvPr>
            <p:ph type="pic" sz="quarter" idx="14"/>
          </p:nvPr>
        </p:nvSpPr>
        <p:spPr>
          <a:xfrm>
            <a:off x="7424928" y="3511296"/>
            <a:ext cx="4279392" cy="2862072"/>
          </a:xfrm>
          <a:solidFill>
            <a:schemeClr val="accent6"/>
          </a:solidFill>
        </p:spPr>
        <p:txBody>
          <a:bodyPr/>
          <a:lstStyle/>
          <a:p>
            <a:r>
              <a:rPr lang="en-US"/>
              <a:t>Click icon to add picture</a:t>
            </a:r>
          </a:p>
        </p:txBody>
      </p:sp>
    </p:spTree>
    <p:extLst>
      <p:ext uri="{BB962C8B-B14F-4D97-AF65-F5344CB8AC3E}">
        <p14:creationId xmlns:p14="http://schemas.microsoft.com/office/powerpoint/2010/main" val="562000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0022B425-A1C3-4DFE-BF49-1B9F96D46B2A}"/>
              </a:ext>
            </a:extLst>
          </p:cNvPr>
          <p:cNvSpPr>
            <a:spLocks noGrp="1"/>
          </p:cNvSpPr>
          <p:nvPr>
            <p:ph type="title"/>
          </p:nvPr>
        </p:nvSpPr>
        <p:spPr>
          <a:xfrm>
            <a:off x="841248" y="3893769"/>
            <a:ext cx="5992550" cy="2319306"/>
          </a:xfrm>
        </p:spPr>
        <p:txBody>
          <a:bodyPr anchor="t">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14" name="Picture Placeholder 13">
            <a:extLst>
              <a:ext uri="{FF2B5EF4-FFF2-40B4-BE49-F238E27FC236}">
                <a16:creationId xmlns:a16="http://schemas.microsoft.com/office/drawing/2014/main" id="{2AEC60F9-EA79-4A18-B040-024AFB62FD5E}"/>
              </a:ext>
            </a:extLst>
          </p:cNvPr>
          <p:cNvSpPr>
            <a:spLocks noGrp="1"/>
          </p:cNvSpPr>
          <p:nvPr>
            <p:ph type="pic" sz="quarter" idx="13"/>
          </p:nvPr>
        </p:nvSpPr>
        <p:spPr>
          <a:xfrm>
            <a:off x="493776" y="484632"/>
            <a:ext cx="11210544" cy="3191256"/>
          </a:xfrm>
          <a:solidFill>
            <a:schemeClr val="accent6"/>
          </a:solidFill>
        </p:spPr>
        <p:txBody>
          <a:bodyPr/>
          <a:lstStyle/>
          <a:p>
            <a:r>
              <a:rPr lang="en-US"/>
              <a:t>Click icon to add picture</a:t>
            </a:r>
            <a:endParaRPr lang="en-US" dirty="0"/>
          </a:p>
        </p:txBody>
      </p:sp>
      <p:sp>
        <p:nvSpPr>
          <p:cNvPr id="9" name="Content Placeholder 2">
            <a:extLst>
              <a:ext uri="{FF2B5EF4-FFF2-40B4-BE49-F238E27FC236}">
                <a16:creationId xmlns:a16="http://schemas.microsoft.com/office/drawing/2014/main" id="{83B88B7B-A749-40EA-A140-38D1E04EFF4F}"/>
              </a:ext>
            </a:extLst>
          </p:cNvPr>
          <p:cNvSpPr>
            <a:spLocks noGrp="1"/>
          </p:cNvSpPr>
          <p:nvPr>
            <p:ph idx="1"/>
          </p:nvPr>
        </p:nvSpPr>
        <p:spPr>
          <a:xfrm>
            <a:off x="6979133" y="3893770"/>
            <a:ext cx="4377714" cy="2319306"/>
          </a:xfrm>
        </p:spPr>
        <p:txBody>
          <a:bodyPr anchor="t">
            <a:normAutofit/>
          </a:bodyPr>
          <a:lstStyle>
            <a:lvl1pPr marL="0" indent="0">
              <a:buNone/>
              <a:defRPr sz="2800"/>
            </a:lvl1pPr>
          </a:lstStyle>
          <a:p>
            <a:pPr marL="228600" lvl="0" indent="-228600"/>
            <a:r>
              <a:rPr lang="en-US" sz="1800">
                <a:solidFill>
                  <a:schemeClr val="tx2">
                    <a:alpha val="60000"/>
                  </a:schemeClr>
                </a:solidFill>
              </a:rPr>
              <a:t>Click to edit Master text styles</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a:xfrm>
            <a:off x="838200" y="6418489"/>
            <a:ext cx="2743200" cy="365125"/>
          </a:xfrm>
        </p:spPr>
        <p:txBody>
          <a:bodyPr/>
          <a:lstStyle/>
          <a:p>
            <a:fld id="{CDEF19DA-0590-4AD4-901D-62A1A503DDC5}" type="datetimeFigureOut">
              <a:rPr lang="LID4096" smtClean="0"/>
              <a:t>05/11/2026</a:t>
            </a:fld>
            <a:endParaRPr lang="LID4096"/>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3529279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13219345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733370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12782302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lvl1pPr>
              <a:defRPr sz="4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838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2057399"/>
            <a:ext cx="5181600"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3959110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1194680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21762681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209800"/>
            <a:ext cx="3932237" cy="3659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20470746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F1BB5-0C8D-BC78-9D67-E4BA8CBD65C1}"/>
              </a:ext>
            </a:extLst>
          </p:cNvPr>
          <p:cNvSpPr>
            <a:spLocks noGrp="1"/>
          </p:cNvSpPr>
          <p:nvPr>
            <p:ph type="title"/>
          </p:nvPr>
        </p:nvSpPr>
        <p:spPr/>
        <p:txBody>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1221DFD7-94AA-99E2-668F-7ABD5667FE17}"/>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5877DD83-EFF3-F205-870F-85F6213FBB16}"/>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5" name="Footer Placeholder 4">
            <a:extLst>
              <a:ext uri="{FF2B5EF4-FFF2-40B4-BE49-F238E27FC236}">
                <a16:creationId xmlns:a16="http://schemas.microsoft.com/office/drawing/2014/main" id="{8A99CDA9-36A7-1C93-4DA2-72D382E9CA11}"/>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F1AC82A5-9E83-C9C8-30A1-78C906F4ECE8}"/>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933915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3F98AFCE-98D2-46C5-82A8-E45659B1769D}"/>
              </a:ext>
              <a:ext uri="{C183D7F6-B498-43B3-948B-1728B52AA6E4}">
                <adec:decorative xmlns:adec="http://schemas.microsoft.com/office/drawing/2017/decorative" val="1"/>
              </a:ext>
            </a:extLst>
          </p:cNvPr>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ame 11">
            <a:extLst>
              <a:ext uri="{FF2B5EF4-FFF2-40B4-BE49-F238E27FC236}">
                <a16:creationId xmlns:a16="http://schemas.microsoft.com/office/drawing/2014/main" id="{F69999FB-8585-40F0-990C-6A0BAD1C8081}"/>
              </a:ext>
              <a:ext uri="{C183D7F6-B498-43B3-948B-1728B52AA6E4}">
                <adec:decorative xmlns:adec="http://schemas.microsoft.com/office/drawing/2017/decorative" val="1"/>
              </a:ext>
            </a:extLst>
          </p:cNvPr>
          <p:cNvSpPr/>
          <p:nvPr/>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2768738E-7449-46C1-B7D3-844FE2BA7D35}"/>
              </a:ext>
            </a:extLst>
          </p:cNvPr>
          <p:cNvSpPr>
            <a:spLocks noGrp="1"/>
          </p:cNvSpPr>
          <p:nvPr>
            <p:ph type="title"/>
          </p:nvPr>
        </p:nvSpPr>
        <p:spPr>
          <a:xfrm>
            <a:off x="838200" y="914399"/>
            <a:ext cx="5992550" cy="2827422"/>
          </a:xfrm>
        </p:spPr>
        <p:txBody>
          <a:bodyPr anchor="t">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7" name="Content Placeholder 2">
            <a:extLst>
              <a:ext uri="{FF2B5EF4-FFF2-40B4-BE49-F238E27FC236}">
                <a16:creationId xmlns:a16="http://schemas.microsoft.com/office/drawing/2014/main" id="{B0FF04F9-E792-4C19-9FD5-44800CEB2E89}"/>
              </a:ext>
            </a:extLst>
          </p:cNvPr>
          <p:cNvSpPr>
            <a:spLocks noGrp="1"/>
          </p:cNvSpPr>
          <p:nvPr>
            <p:ph idx="1"/>
          </p:nvPr>
        </p:nvSpPr>
        <p:spPr>
          <a:xfrm>
            <a:off x="6976085" y="914400"/>
            <a:ext cx="4377714" cy="2827422"/>
          </a:xfrm>
        </p:spPr>
        <p:txBody>
          <a:bodyPr anchor="t">
            <a:normAutofit/>
          </a:bodyPr>
          <a:lstStyle>
            <a:lvl1pPr marL="0" indent="0">
              <a:buNone/>
              <a:defRPr sz="2800"/>
            </a:lvl1pPr>
          </a:lstStyle>
          <a:p>
            <a:pPr marL="228600" lvl="0" indent="-228600"/>
            <a:r>
              <a:rPr lang="en-US" sz="1800">
                <a:solidFill>
                  <a:schemeClr val="tx2">
                    <a:alpha val="60000"/>
                  </a:schemeClr>
                </a:solidFill>
              </a:rPr>
              <a:t>Click to edit Master text styles</a:t>
            </a:r>
          </a:p>
        </p:txBody>
      </p:sp>
      <p:sp>
        <p:nvSpPr>
          <p:cNvPr id="14" name="Picture Placeholder 13">
            <a:extLst>
              <a:ext uri="{FF2B5EF4-FFF2-40B4-BE49-F238E27FC236}">
                <a16:creationId xmlns:a16="http://schemas.microsoft.com/office/drawing/2014/main" id="{5F2F9DF6-DFB9-44A8-B629-57F58893AD21}"/>
              </a:ext>
            </a:extLst>
          </p:cNvPr>
          <p:cNvSpPr>
            <a:spLocks noGrp="1"/>
          </p:cNvSpPr>
          <p:nvPr>
            <p:ph type="pic" sz="quarter" idx="13"/>
          </p:nvPr>
        </p:nvSpPr>
        <p:spPr>
          <a:xfrm>
            <a:off x="490538" y="4059936"/>
            <a:ext cx="2807208" cy="2322576"/>
          </a:xfrm>
          <a:solidFill>
            <a:schemeClr val="accent6"/>
          </a:solidFill>
        </p:spPr>
        <p:txBody>
          <a:bodyPr/>
          <a:lstStyle/>
          <a:p>
            <a:r>
              <a:rPr lang="en-US"/>
              <a:t>Click icon to add picture</a:t>
            </a:r>
          </a:p>
        </p:txBody>
      </p:sp>
      <p:sp>
        <p:nvSpPr>
          <p:cNvPr id="15" name="Picture Placeholder 13">
            <a:extLst>
              <a:ext uri="{FF2B5EF4-FFF2-40B4-BE49-F238E27FC236}">
                <a16:creationId xmlns:a16="http://schemas.microsoft.com/office/drawing/2014/main" id="{927BC207-43FE-4B6A-AEBE-875B69CF9761}"/>
              </a:ext>
            </a:extLst>
          </p:cNvPr>
          <p:cNvSpPr>
            <a:spLocks noGrp="1"/>
          </p:cNvSpPr>
          <p:nvPr>
            <p:ph type="pic" sz="quarter" idx="14"/>
          </p:nvPr>
        </p:nvSpPr>
        <p:spPr>
          <a:xfrm>
            <a:off x="3291840" y="4059936"/>
            <a:ext cx="2807208" cy="2322576"/>
          </a:xfrm>
          <a:solidFill>
            <a:schemeClr val="accent6"/>
          </a:solidFill>
        </p:spPr>
        <p:txBody>
          <a:bodyPr/>
          <a:lstStyle/>
          <a:p>
            <a:r>
              <a:rPr lang="en-US"/>
              <a:t>Click icon to add picture</a:t>
            </a:r>
          </a:p>
        </p:txBody>
      </p:sp>
      <p:sp>
        <p:nvSpPr>
          <p:cNvPr id="16" name="Picture Placeholder 13">
            <a:extLst>
              <a:ext uri="{FF2B5EF4-FFF2-40B4-BE49-F238E27FC236}">
                <a16:creationId xmlns:a16="http://schemas.microsoft.com/office/drawing/2014/main" id="{EBBF5499-9A70-4846-B98E-316EC17F9FCD}"/>
              </a:ext>
            </a:extLst>
          </p:cNvPr>
          <p:cNvSpPr>
            <a:spLocks noGrp="1"/>
          </p:cNvSpPr>
          <p:nvPr>
            <p:ph type="pic" sz="quarter" idx="15"/>
          </p:nvPr>
        </p:nvSpPr>
        <p:spPr>
          <a:xfrm>
            <a:off x="6099048" y="4059936"/>
            <a:ext cx="2807208" cy="2322576"/>
          </a:xfrm>
          <a:solidFill>
            <a:schemeClr val="accent6"/>
          </a:solidFill>
        </p:spPr>
        <p:txBody>
          <a:bodyPr/>
          <a:lstStyle/>
          <a:p>
            <a:r>
              <a:rPr lang="en-US"/>
              <a:t>Click icon to add picture</a:t>
            </a:r>
          </a:p>
        </p:txBody>
      </p:sp>
      <p:sp>
        <p:nvSpPr>
          <p:cNvPr id="17" name="Picture Placeholder 13">
            <a:extLst>
              <a:ext uri="{FF2B5EF4-FFF2-40B4-BE49-F238E27FC236}">
                <a16:creationId xmlns:a16="http://schemas.microsoft.com/office/drawing/2014/main" id="{C7A79F30-D473-48F6-9AC2-286C7B70F3ED}"/>
              </a:ext>
            </a:extLst>
          </p:cNvPr>
          <p:cNvSpPr>
            <a:spLocks noGrp="1"/>
          </p:cNvSpPr>
          <p:nvPr>
            <p:ph type="pic" sz="quarter" idx="16"/>
          </p:nvPr>
        </p:nvSpPr>
        <p:spPr>
          <a:xfrm>
            <a:off x="8906256" y="4059936"/>
            <a:ext cx="2807208" cy="2322576"/>
          </a:xfrm>
          <a:solidFill>
            <a:schemeClr val="accent6"/>
          </a:solidFill>
        </p:spPr>
        <p:txBody>
          <a:bodyPr/>
          <a:lstStyle/>
          <a:p>
            <a:r>
              <a:rPr lang="en-US"/>
              <a:t>Click icon to add picture</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3049625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Introduction">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B910AFBC-7932-43F4-ABEA-C89B2698634B}"/>
              </a:ext>
            </a:extLst>
          </p:cNvPr>
          <p:cNvSpPr>
            <a:spLocks noGrp="1"/>
          </p:cNvSpPr>
          <p:nvPr>
            <p:ph type="title"/>
          </p:nvPr>
        </p:nvSpPr>
        <p:spPr>
          <a:xfrm>
            <a:off x="841249" y="857251"/>
            <a:ext cx="5914937" cy="2076450"/>
          </a:xfrm>
        </p:spPr>
        <p:txBody>
          <a:bodyPr anchor="b">
            <a:normAutofit/>
          </a:bodyPr>
          <a:lstStyle/>
          <a:p>
            <a:r>
              <a:rPr lang="en-US" sz="4400">
                <a:gradFill flip="none" rotWithShape="1">
                  <a:gsLst>
                    <a:gs pos="0">
                      <a:schemeClr val="accent5">
                        <a:alpha val="70000"/>
                      </a:schemeClr>
                    </a:gs>
                    <a:gs pos="100000">
                      <a:schemeClr val="accent1">
                        <a:alpha val="70000"/>
                      </a:schemeClr>
                    </a:gs>
                  </a:gsLst>
                  <a:lin ang="0" scaled="1"/>
                  <a:tileRect/>
                </a:gradFill>
              </a:rPr>
              <a:t>Click to edit Master title style</a:t>
            </a:r>
            <a:endParaRPr lang="en-US" sz="4400" dirty="0">
              <a:gradFill flip="none" rotWithShape="1">
                <a:gsLst>
                  <a:gs pos="0">
                    <a:schemeClr val="accent5">
                      <a:alpha val="70000"/>
                    </a:schemeClr>
                  </a:gs>
                  <a:gs pos="100000">
                    <a:schemeClr val="accent1">
                      <a:alpha val="70000"/>
                    </a:schemeClr>
                  </a:gs>
                </a:gsLst>
                <a:lin ang="0" scaled="1"/>
                <a:tileRect/>
              </a:gradFill>
            </a:endParaRPr>
          </a:p>
        </p:txBody>
      </p:sp>
      <p:sp>
        <p:nvSpPr>
          <p:cNvPr id="17" name="Content Placeholder 2">
            <a:extLst>
              <a:ext uri="{FF2B5EF4-FFF2-40B4-BE49-F238E27FC236}">
                <a16:creationId xmlns:a16="http://schemas.microsoft.com/office/drawing/2014/main" id="{1178A42D-5ED2-4AB6-BE4B-4109074320DF}"/>
              </a:ext>
            </a:extLst>
          </p:cNvPr>
          <p:cNvSpPr>
            <a:spLocks noGrp="1"/>
          </p:cNvSpPr>
          <p:nvPr>
            <p:ph idx="1"/>
          </p:nvPr>
        </p:nvSpPr>
        <p:spPr>
          <a:xfrm>
            <a:off x="841248" y="3190875"/>
            <a:ext cx="5914938" cy="2986087"/>
          </a:xfrm>
        </p:spPr>
        <p:txBody>
          <a:bodyPr>
            <a:noAutofit/>
          </a:bodyPr>
          <a:lstStyle>
            <a:lvl1pPr marL="0" indent="0">
              <a:lnSpc>
                <a:spcPct val="100000"/>
              </a:lnSpc>
              <a:buNone/>
              <a:defRPr sz="2000"/>
            </a:lvl1pPr>
          </a:lstStyle>
          <a:p>
            <a:pPr marL="228600" lvl="0" indent="-228600"/>
            <a:r>
              <a:rPr lang="en-US" sz="1800">
                <a:solidFill>
                  <a:schemeClr val="tx2">
                    <a:alpha val="60000"/>
                  </a:schemeClr>
                </a:solidFill>
              </a:rPr>
              <a:t>Click to edit Master text styles</a:t>
            </a:r>
          </a:p>
        </p:txBody>
      </p:sp>
      <p:sp>
        <p:nvSpPr>
          <p:cNvPr id="29" name="Date Placeholder 1">
            <a:extLst>
              <a:ext uri="{FF2B5EF4-FFF2-40B4-BE49-F238E27FC236}">
                <a16:creationId xmlns:a16="http://schemas.microsoft.com/office/drawing/2014/main" id="{4D9A7D07-2BA3-438D-972B-EA578370D50F}"/>
              </a:ext>
            </a:extLst>
          </p:cNvPr>
          <p:cNvSpPr>
            <a:spLocks noGrp="1"/>
          </p:cNvSpPr>
          <p:nvPr>
            <p:ph type="dt" sz="half" idx="10"/>
          </p:nvPr>
        </p:nvSpPr>
        <p:spPr>
          <a:xfrm>
            <a:off x="838200" y="6429375"/>
            <a:ext cx="2743200" cy="365125"/>
          </a:xfrm>
        </p:spPr>
        <p:txBody>
          <a:bodyPr/>
          <a:lstStyle>
            <a:lvl1pPr>
              <a:defRPr>
                <a:solidFill>
                  <a:schemeClr val="tx2">
                    <a:alpha val="60000"/>
                  </a:schemeClr>
                </a:solidFill>
              </a:defRPr>
            </a:lvl1pPr>
          </a:lstStyle>
          <a:p>
            <a:fld id="{CDEF19DA-0590-4AD4-901D-62A1A503DDC5}" type="datetimeFigureOut">
              <a:rPr lang="LID4096" smtClean="0"/>
              <a:t>05/11/2026</a:t>
            </a:fld>
            <a:endParaRPr lang="LID4096"/>
          </a:p>
        </p:txBody>
      </p:sp>
      <p:sp>
        <p:nvSpPr>
          <p:cNvPr id="24" name="Picture Placeholder 23">
            <a:extLst>
              <a:ext uri="{FF2B5EF4-FFF2-40B4-BE49-F238E27FC236}">
                <a16:creationId xmlns:a16="http://schemas.microsoft.com/office/drawing/2014/main" id="{C8720583-BC84-48EB-85BC-AE71214A30A5}"/>
              </a:ext>
            </a:extLst>
          </p:cNvPr>
          <p:cNvSpPr>
            <a:spLocks noGrp="1"/>
          </p:cNvSpPr>
          <p:nvPr>
            <p:ph type="pic" sz="quarter" idx="13"/>
          </p:nvPr>
        </p:nvSpPr>
        <p:spPr>
          <a:xfrm>
            <a:off x="7589520" y="0"/>
            <a:ext cx="4599432" cy="2286000"/>
          </a:xfrm>
          <a:solidFill>
            <a:schemeClr val="accent6"/>
          </a:solidFill>
        </p:spPr>
        <p:txBody>
          <a:bodyPr/>
          <a:lstStyle/>
          <a:p>
            <a:r>
              <a:rPr lang="en-US"/>
              <a:t>Click icon to add picture</a:t>
            </a:r>
            <a:endParaRPr lang="en-US" dirty="0"/>
          </a:p>
        </p:txBody>
      </p:sp>
      <p:sp>
        <p:nvSpPr>
          <p:cNvPr id="25" name="Picture Placeholder 23">
            <a:extLst>
              <a:ext uri="{FF2B5EF4-FFF2-40B4-BE49-F238E27FC236}">
                <a16:creationId xmlns:a16="http://schemas.microsoft.com/office/drawing/2014/main" id="{C3F0A5CD-C47A-4CDF-BE99-75F3A81B18FB}"/>
              </a:ext>
            </a:extLst>
          </p:cNvPr>
          <p:cNvSpPr>
            <a:spLocks noGrp="1"/>
          </p:cNvSpPr>
          <p:nvPr>
            <p:ph type="pic" sz="quarter" idx="14"/>
          </p:nvPr>
        </p:nvSpPr>
        <p:spPr>
          <a:xfrm>
            <a:off x="7589520" y="2286000"/>
            <a:ext cx="4599432" cy="2286000"/>
          </a:xfrm>
          <a:solidFill>
            <a:schemeClr val="accent6"/>
          </a:solidFill>
        </p:spPr>
        <p:txBody>
          <a:bodyPr/>
          <a:lstStyle/>
          <a:p>
            <a:r>
              <a:rPr lang="en-US"/>
              <a:t>Click icon to add picture</a:t>
            </a:r>
            <a:endParaRPr lang="en-US" dirty="0"/>
          </a:p>
        </p:txBody>
      </p:sp>
      <p:sp>
        <p:nvSpPr>
          <p:cNvPr id="26" name="Picture Placeholder 23">
            <a:extLst>
              <a:ext uri="{FF2B5EF4-FFF2-40B4-BE49-F238E27FC236}">
                <a16:creationId xmlns:a16="http://schemas.microsoft.com/office/drawing/2014/main" id="{7329454B-9275-4E86-B32E-91C0DB62AA71}"/>
              </a:ext>
            </a:extLst>
          </p:cNvPr>
          <p:cNvSpPr>
            <a:spLocks noGrp="1"/>
          </p:cNvSpPr>
          <p:nvPr>
            <p:ph type="pic" sz="quarter" idx="15"/>
          </p:nvPr>
        </p:nvSpPr>
        <p:spPr>
          <a:xfrm>
            <a:off x="7589520" y="4572000"/>
            <a:ext cx="4599432" cy="2286000"/>
          </a:xfrm>
          <a:solidFill>
            <a:schemeClr val="accent6"/>
          </a:solidFill>
        </p:spPr>
        <p:txBody>
          <a:bodyPr/>
          <a:lstStyle/>
          <a:p>
            <a:r>
              <a:rPr lang="en-US"/>
              <a:t>Click icon to add picture</a:t>
            </a:r>
            <a:endParaRPr lang="en-US" dirty="0"/>
          </a:p>
        </p:txBody>
      </p:sp>
      <p:sp>
        <p:nvSpPr>
          <p:cNvPr id="30" name="Footer Placeholder 2">
            <a:extLst>
              <a:ext uri="{FF2B5EF4-FFF2-40B4-BE49-F238E27FC236}">
                <a16:creationId xmlns:a16="http://schemas.microsoft.com/office/drawing/2014/main" id="{21E9E1BF-D594-4F96-8DBE-5A8DD51D3B58}"/>
              </a:ext>
            </a:extLst>
          </p:cNvPr>
          <p:cNvSpPr>
            <a:spLocks noGrp="1"/>
          </p:cNvSpPr>
          <p:nvPr>
            <p:ph type="ftr" sz="quarter" idx="11"/>
          </p:nvPr>
        </p:nvSpPr>
        <p:spPr>
          <a:xfrm>
            <a:off x="4038600" y="6429375"/>
            <a:ext cx="4114800" cy="365125"/>
          </a:xfrm>
        </p:spPr>
        <p:txBody>
          <a:bodyPr/>
          <a:lstStyle>
            <a:lvl1pPr algn="l">
              <a:defRPr>
                <a:solidFill>
                  <a:schemeClr val="tx2">
                    <a:alpha val="60000"/>
                  </a:schemeClr>
                </a:solidFill>
              </a:defRPr>
            </a:lvl1pPr>
          </a:lstStyle>
          <a:p>
            <a:endParaRPr lang="LID4096"/>
          </a:p>
        </p:txBody>
      </p:sp>
      <p:sp>
        <p:nvSpPr>
          <p:cNvPr id="31" name="Slide Number Placeholder 3">
            <a:extLst>
              <a:ext uri="{FF2B5EF4-FFF2-40B4-BE49-F238E27FC236}">
                <a16:creationId xmlns:a16="http://schemas.microsoft.com/office/drawing/2014/main" id="{C30FDEF8-F3F3-42D5-9EE1-EDDF18B35377}"/>
              </a:ext>
            </a:extLst>
          </p:cNvPr>
          <p:cNvSpPr>
            <a:spLocks noGrp="1"/>
          </p:cNvSpPr>
          <p:nvPr>
            <p:ph type="sldNum" sz="quarter" idx="12"/>
          </p:nvPr>
        </p:nvSpPr>
        <p:spPr>
          <a:xfrm>
            <a:off x="8610600" y="6429375"/>
            <a:ext cx="2743200" cy="365125"/>
          </a:xfrm>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230202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Brea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BE04ED02-B678-4D1E-BEDA-7E28F9038DF5}"/>
              </a:ext>
              <a:ext uri="{C183D7F6-B498-43B3-948B-1728B52AA6E4}">
                <adec:decorative xmlns:adec="http://schemas.microsoft.com/office/drawing/2017/decorative" val="1"/>
              </a:ext>
            </a:extLst>
          </p:cNvPr>
          <p:cNvSpPr/>
          <p:nvPr/>
        </p:nvSpPr>
        <p:spPr>
          <a:xfrm>
            <a:off x="9277" y="927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5E2C5A2-B8B2-47C5-8E1B-3A97E2C9BB13}"/>
              </a:ext>
              <a:ext uri="{C183D7F6-B498-43B3-948B-1728B52AA6E4}">
                <adec:decorative xmlns:adec="http://schemas.microsoft.com/office/drawing/2017/decorative" val="1"/>
              </a:ext>
            </a:extLst>
          </p:cNvPr>
          <p:cNvSpPr/>
          <p:nvPr/>
        </p:nvSpPr>
        <p:spPr>
          <a:xfrm>
            <a:off x="12325" y="9278"/>
            <a:ext cx="1218895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3FD8455-A2E1-40B3-B6C4-36070AF58F78}"/>
              </a:ext>
              <a:ext uri="{C183D7F6-B498-43B3-948B-1728B52AA6E4}">
                <adec:decorative xmlns:adec="http://schemas.microsoft.com/office/drawing/2017/decorative" val="1"/>
              </a:ext>
            </a:extLst>
          </p:cNvPr>
          <p:cNvSpPr/>
          <p:nvPr/>
        </p:nvSpPr>
        <p:spPr>
          <a:xfrm>
            <a:off x="1524"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Freeform: Shape 7">
            <a:extLst>
              <a:ext uri="{FF2B5EF4-FFF2-40B4-BE49-F238E27FC236}">
                <a16:creationId xmlns:a16="http://schemas.microsoft.com/office/drawing/2014/main" id="{0F53BE70-C6B1-407C-9333-7251BDC77A9E}"/>
              </a:ext>
              <a:ext uri="{C183D7F6-B498-43B3-948B-1728B52AA6E4}">
                <adec:decorative xmlns:adec="http://schemas.microsoft.com/office/drawing/2017/decorative" val="1"/>
              </a:ext>
            </a:extLst>
          </p:cNvPr>
          <p:cNvSpPr/>
          <p:nvPr/>
        </p:nvSpPr>
        <p:spPr>
          <a:xfrm>
            <a:off x="33186" y="9279"/>
            <a:ext cx="5770017"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ame 8">
            <a:extLst>
              <a:ext uri="{FF2B5EF4-FFF2-40B4-BE49-F238E27FC236}">
                <a16:creationId xmlns:a16="http://schemas.microsoft.com/office/drawing/2014/main" id="{05864DDE-75C0-4BE6-93FF-A960706ADEC3}"/>
              </a:ext>
              <a:ext uri="{C183D7F6-B498-43B3-948B-1728B52AA6E4}">
                <adec:decorative xmlns:adec="http://schemas.microsoft.com/office/drawing/2017/decorative" val="1"/>
              </a:ext>
            </a:extLst>
          </p:cNvPr>
          <p:cNvSpPr/>
          <p:nvPr/>
        </p:nvSpPr>
        <p:spPr>
          <a:xfrm>
            <a:off x="1524" y="0"/>
            <a:ext cx="12188952"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itle 1">
            <a:extLst>
              <a:ext uri="{FF2B5EF4-FFF2-40B4-BE49-F238E27FC236}">
                <a16:creationId xmlns:a16="http://schemas.microsoft.com/office/drawing/2014/main" id="{1BC3FA0F-EAE5-4DCE-ACFF-9AD00ED39FCF}"/>
              </a:ext>
            </a:extLst>
          </p:cNvPr>
          <p:cNvSpPr>
            <a:spLocks noGrp="1"/>
          </p:cNvSpPr>
          <p:nvPr>
            <p:ph type="ctrTitle"/>
          </p:nvPr>
        </p:nvSpPr>
        <p:spPr>
          <a:xfrm>
            <a:off x="847477" y="1131641"/>
            <a:ext cx="5322618" cy="2387600"/>
          </a:xfrm>
        </p:spPr>
        <p:txBody>
          <a:bodyPr/>
          <a:lstStyle>
            <a:lvl1pPr>
              <a:defRPr>
                <a:solidFill>
                  <a:schemeClr val="bg1"/>
                </a:solidFill>
              </a:defRPr>
            </a:lvl1pPr>
          </a:lstStyle>
          <a:p>
            <a:pPr algn="l"/>
            <a:r>
              <a:rPr lang="en-US">
                <a:solidFill>
                  <a:srgbClr val="FFFFFF"/>
                </a:solidFill>
                <a:ea typeface="Cambria" panose="02040503050406030204" pitchFamily="18" charset="0"/>
                <a:cs typeface="Sabon Next LT" panose="020B0502040204020203" pitchFamily="2" charset="0"/>
              </a:rPr>
              <a:t>Click to edit Master title style</a:t>
            </a:r>
            <a:endParaRPr lang="en-US" dirty="0">
              <a:solidFill>
                <a:srgbClr val="FFFFFF"/>
              </a:solidFill>
              <a:ea typeface="Cambria" panose="02040503050406030204" pitchFamily="18" charset="0"/>
              <a:cs typeface="Sabon Next LT" panose="020B0502040204020203" pitchFamily="2" charset="0"/>
            </a:endParaRPr>
          </a:p>
        </p:txBody>
      </p:sp>
      <p:sp>
        <p:nvSpPr>
          <p:cNvPr id="18" name="Picture Placeholder 17">
            <a:extLst>
              <a:ext uri="{FF2B5EF4-FFF2-40B4-BE49-F238E27FC236}">
                <a16:creationId xmlns:a16="http://schemas.microsoft.com/office/drawing/2014/main" id="{71FA5E0E-BEE1-4976-92B1-61EF64E34371}"/>
              </a:ext>
            </a:extLst>
          </p:cNvPr>
          <p:cNvSpPr>
            <a:spLocks noGrp="1"/>
          </p:cNvSpPr>
          <p:nvPr>
            <p:ph type="pic" sz="quarter" idx="13"/>
          </p:nvPr>
        </p:nvSpPr>
        <p:spPr>
          <a:xfrm>
            <a:off x="6784848" y="905256"/>
            <a:ext cx="4581144" cy="2450592"/>
          </a:xfrm>
          <a:solidFill>
            <a:schemeClr val="accent6"/>
          </a:solidFill>
        </p:spPr>
        <p:txBody>
          <a:bodyPr/>
          <a:lstStyle/>
          <a:p>
            <a:r>
              <a:rPr lang="en-US"/>
              <a:t>Click icon to add picture</a:t>
            </a:r>
            <a:endParaRPr lang="en-US" dirty="0"/>
          </a:p>
        </p:txBody>
      </p:sp>
      <p:sp>
        <p:nvSpPr>
          <p:cNvPr id="20" name="Picture Placeholder 17">
            <a:extLst>
              <a:ext uri="{FF2B5EF4-FFF2-40B4-BE49-F238E27FC236}">
                <a16:creationId xmlns:a16="http://schemas.microsoft.com/office/drawing/2014/main" id="{03379FE8-A6CE-4F5A-BE1A-B2267589BE85}"/>
              </a:ext>
            </a:extLst>
          </p:cNvPr>
          <p:cNvSpPr>
            <a:spLocks noGrp="1"/>
          </p:cNvSpPr>
          <p:nvPr>
            <p:ph type="pic" sz="quarter" idx="14"/>
          </p:nvPr>
        </p:nvSpPr>
        <p:spPr>
          <a:xfrm>
            <a:off x="6784848" y="3520440"/>
            <a:ext cx="4581144" cy="2450592"/>
          </a:xfrm>
          <a:solidFill>
            <a:schemeClr val="accent6"/>
          </a:solidFill>
        </p:spPr>
        <p:txBody>
          <a:bodyPr/>
          <a:lstStyle/>
          <a:p>
            <a:r>
              <a:rPr lang="en-US"/>
              <a:t>Click icon to add picture</a:t>
            </a:r>
            <a:endParaRPr lang="en-US" dirty="0"/>
          </a:p>
        </p:txBody>
      </p:sp>
      <p:sp>
        <p:nvSpPr>
          <p:cNvPr id="13" name="Text Placeholder 12">
            <a:extLst>
              <a:ext uri="{FF2B5EF4-FFF2-40B4-BE49-F238E27FC236}">
                <a16:creationId xmlns:a16="http://schemas.microsoft.com/office/drawing/2014/main" id="{6DD090CA-24E8-46A7-889A-A4FDD00A33E5}"/>
              </a:ext>
            </a:extLst>
          </p:cNvPr>
          <p:cNvSpPr>
            <a:spLocks noGrp="1"/>
          </p:cNvSpPr>
          <p:nvPr>
            <p:ph type="body" sz="quarter" idx="15"/>
          </p:nvPr>
        </p:nvSpPr>
        <p:spPr>
          <a:xfrm>
            <a:off x="838200" y="3600450"/>
            <a:ext cx="5322888" cy="2451100"/>
          </a:xfrm>
        </p:spPr>
        <p:txBody>
          <a:bodyPr>
            <a:normAutofit/>
          </a:bodyPr>
          <a:lstStyle>
            <a:lvl1pPr marL="0" indent="0">
              <a:buNone/>
              <a:defRPr sz="2800">
                <a:solidFill>
                  <a:schemeClr val="bg1"/>
                </a:solidFill>
                <a:latin typeface="+mn-lt"/>
              </a:defRPr>
            </a:lvl1pPr>
          </a:lstStyle>
          <a:p>
            <a:pPr lvl="0"/>
            <a:r>
              <a:rPr lang="en-US"/>
              <a:t>Click to edit Master text styles</a:t>
            </a:r>
          </a:p>
        </p:txBody>
      </p:sp>
    </p:spTree>
    <p:extLst>
      <p:ext uri="{BB962C8B-B14F-4D97-AF65-F5344CB8AC3E}">
        <p14:creationId xmlns:p14="http://schemas.microsoft.com/office/powerpoint/2010/main" val="443236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able Chart 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2601394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03B5BF0-238D-481F-A15B-206D1E2FEDD2}"/>
              </a:ext>
              <a:ext uri="{C183D7F6-B498-43B3-948B-1728B52AA6E4}">
                <adec:decorative xmlns:adec="http://schemas.microsoft.com/office/drawing/2017/decorative" val="1"/>
              </a:ext>
            </a:extLst>
          </p:cNvPr>
          <p:cNvSpPr/>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7578E43B-8F1B-4CBD-B09E-5AD9A247E3F8}"/>
              </a:ext>
              <a:ext uri="{C183D7F6-B498-43B3-948B-1728B52AA6E4}">
                <adec:decorative xmlns:adec="http://schemas.microsoft.com/office/drawing/2017/decorative" val="1"/>
              </a:ext>
            </a:extLst>
          </p:cNvPr>
          <p:cNvSpPr/>
          <p:nvPr/>
        </p:nvSpPr>
        <p:spPr>
          <a:xfrm>
            <a:off x="-3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ame 13">
            <a:extLst>
              <a:ext uri="{FF2B5EF4-FFF2-40B4-BE49-F238E27FC236}">
                <a16:creationId xmlns:a16="http://schemas.microsoft.com/office/drawing/2014/main" id="{737C17C2-E2A6-4219-AE02-C8EAF943C472}"/>
              </a:ext>
              <a:ext uri="{C183D7F6-B498-43B3-948B-1728B52AA6E4}">
                <adec:decorative xmlns:adec="http://schemas.microsoft.com/office/drawing/2017/decorative" val="1"/>
              </a:ext>
            </a:extLst>
          </p:cNvPr>
          <p:cNvSpPr/>
          <p:nvPr/>
        </p:nvSpPr>
        <p:spPr>
          <a:xfrm>
            <a:off x="-389"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icture Placeholder 19">
            <a:extLst>
              <a:ext uri="{FF2B5EF4-FFF2-40B4-BE49-F238E27FC236}">
                <a16:creationId xmlns:a16="http://schemas.microsoft.com/office/drawing/2014/main" id="{AE7BC3CE-3806-41F3-B4F6-EBB2C3E9EA28}"/>
              </a:ext>
            </a:extLst>
          </p:cNvPr>
          <p:cNvSpPr>
            <a:spLocks noGrp="1"/>
          </p:cNvSpPr>
          <p:nvPr>
            <p:ph type="pic" sz="quarter" idx="13"/>
          </p:nvPr>
        </p:nvSpPr>
        <p:spPr>
          <a:xfrm>
            <a:off x="6096" y="484632"/>
            <a:ext cx="12179808" cy="5907024"/>
          </a:xfrm>
          <a:solidFill>
            <a:schemeClr val="accent6"/>
          </a:solidFill>
        </p:spPr>
        <p:txBody>
          <a:bodyPr/>
          <a:lstStyle/>
          <a:p>
            <a:r>
              <a:rPr lang="en-US"/>
              <a:t>Click icon to add picture</a:t>
            </a:r>
            <a:endParaRPr lang="en-US" dirty="0"/>
          </a:p>
        </p:txBody>
      </p:sp>
      <p:sp>
        <p:nvSpPr>
          <p:cNvPr id="6" name="Title 5">
            <a:extLst>
              <a:ext uri="{FF2B5EF4-FFF2-40B4-BE49-F238E27FC236}">
                <a16:creationId xmlns:a16="http://schemas.microsoft.com/office/drawing/2014/main" id="{FDC036CF-E92D-4E80-8E6B-1B06EDDFD7CF}"/>
              </a:ext>
            </a:extLst>
          </p:cNvPr>
          <p:cNvSpPr>
            <a:spLocks noGrp="1"/>
          </p:cNvSpPr>
          <p:nvPr>
            <p:ph type="title"/>
          </p:nvPr>
        </p:nvSpPr>
        <p:spPr>
          <a:xfrm>
            <a:off x="838200" y="1271016"/>
            <a:ext cx="4800600" cy="3749040"/>
          </a:xfrm>
        </p:spPr>
        <p:txBody>
          <a:bodyPr anchor="b" anchorCtr="0"/>
          <a:lstStyle>
            <a:lvl1pPr>
              <a:defRPr>
                <a:solidFill>
                  <a:schemeClr val="bg1"/>
                </a:solidFill>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26" name="Text Placeholder 25">
            <a:extLst>
              <a:ext uri="{FF2B5EF4-FFF2-40B4-BE49-F238E27FC236}">
                <a16:creationId xmlns:a16="http://schemas.microsoft.com/office/drawing/2014/main" id="{BADCFE1B-ABA2-4B11-B7DE-02CE383D6F22}"/>
              </a:ext>
            </a:extLst>
          </p:cNvPr>
          <p:cNvSpPr>
            <a:spLocks noGrp="1"/>
          </p:cNvSpPr>
          <p:nvPr>
            <p:ph type="body" sz="quarter" idx="15" hasCustomPrompt="1"/>
          </p:nvPr>
        </p:nvSpPr>
        <p:spPr>
          <a:xfrm>
            <a:off x="838200" y="4835779"/>
            <a:ext cx="4800600" cy="1066800"/>
          </a:xfrm>
        </p:spPr>
        <p:txBody>
          <a:bodyPr>
            <a:normAutofit/>
          </a:bodyPr>
          <a:lstStyle>
            <a:lvl1pPr marL="228600" indent="0">
              <a:buNone/>
              <a:defRPr sz="2200">
                <a:solidFill>
                  <a:schemeClr val="bg1"/>
                </a:solidFill>
                <a:effectLst>
                  <a:outerShdw blurRad="38100" dist="38100" dir="2700000" algn="tl">
                    <a:srgbClr val="000000">
                      <a:alpha val="43137"/>
                    </a:srgbClr>
                  </a:outerShdw>
                </a:effectLst>
              </a:defRPr>
            </a:lvl1pPr>
          </a:lstStyle>
          <a:p>
            <a:pPr lvl="0"/>
            <a:r>
              <a:rPr lang="en-US" dirty="0"/>
              <a:t>Click to add subtitle</a:t>
            </a:r>
          </a:p>
        </p:txBody>
      </p:sp>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3525404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am">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15" name="Picture Placeholder 14">
            <a:extLst>
              <a:ext uri="{FF2B5EF4-FFF2-40B4-BE49-F238E27FC236}">
                <a16:creationId xmlns:a16="http://schemas.microsoft.com/office/drawing/2014/main" id="{1B84B862-7F1F-4B98-B437-936D8A73A91A}"/>
              </a:ext>
            </a:extLst>
          </p:cNvPr>
          <p:cNvSpPr>
            <a:spLocks noGrp="1"/>
          </p:cNvSpPr>
          <p:nvPr>
            <p:ph type="pic" sz="quarter" idx="13"/>
          </p:nvPr>
        </p:nvSpPr>
        <p:spPr>
          <a:xfrm>
            <a:off x="740664" y="2240280"/>
            <a:ext cx="2286000" cy="2322576"/>
          </a:xfrm>
          <a:solidFill>
            <a:schemeClr val="accent6"/>
          </a:solidFill>
        </p:spPr>
        <p:txBody>
          <a:bodyPr/>
          <a:lstStyle/>
          <a:p>
            <a:r>
              <a:rPr lang="en-US"/>
              <a:t>Click icon to add picture</a:t>
            </a:r>
            <a:endParaRPr lang="en-US" dirty="0"/>
          </a:p>
        </p:txBody>
      </p:sp>
      <p:sp>
        <p:nvSpPr>
          <p:cNvPr id="16" name="Picture Placeholder 14">
            <a:extLst>
              <a:ext uri="{FF2B5EF4-FFF2-40B4-BE49-F238E27FC236}">
                <a16:creationId xmlns:a16="http://schemas.microsoft.com/office/drawing/2014/main" id="{C76B23B2-3605-4292-9F96-F34651B689A7}"/>
              </a:ext>
            </a:extLst>
          </p:cNvPr>
          <p:cNvSpPr>
            <a:spLocks noGrp="1"/>
          </p:cNvSpPr>
          <p:nvPr>
            <p:ph type="pic" sz="quarter" idx="14"/>
          </p:nvPr>
        </p:nvSpPr>
        <p:spPr>
          <a:xfrm>
            <a:off x="3538728" y="2240280"/>
            <a:ext cx="2286000" cy="2322576"/>
          </a:xfrm>
          <a:solidFill>
            <a:schemeClr val="accent6"/>
          </a:solidFill>
        </p:spPr>
        <p:txBody>
          <a:bodyPr/>
          <a:lstStyle/>
          <a:p>
            <a:r>
              <a:rPr lang="en-US"/>
              <a:t>Click icon to add picture</a:t>
            </a:r>
            <a:endParaRPr lang="en-US" dirty="0"/>
          </a:p>
        </p:txBody>
      </p:sp>
      <p:sp>
        <p:nvSpPr>
          <p:cNvPr id="17" name="Picture Placeholder 14">
            <a:extLst>
              <a:ext uri="{FF2B5EF4-FFF2-40B4-BE49-F238E27FC236}">
                <a16:creationId xmlns:a16="http://schemas.microsoft.com/office/drawing/2014/main" id="{AB1E9EC3-2FB6-4E1C-8211-306450FDEE7F}"/>
              </a:ext>
            </a:extLst>
          </p:cNvPr>
          <p:cNvSpPr>
            <a:spLocks noGrp="1"/>
          </p:cNvSpPr>
          <p:nvPr>
            <p:ph type="pic" sz="quarter" idx="15"/>
          </p:nvPr>
        </p:nvSpPr>
        <p:spPr>
          <a:xfrm>
            <a:off x="6345936" y="2267712"/>
            <a:ext cx="2286000" cy="2322576"/>
          </a:xfrm>
          <a:solidFill>
            <a:schemeClr val="accent6"/>
          </a:solidFill>
        </p:spPr>
        <p:txBody>
          <a:bodyPr/>
          <a:lstStyle/>
          <a:p>
            <a:r>
              <a:rPr lang="en-US"/>
              <a:t>Click icon to add picture</a:t>
            </a:r>
            <a:endParaRPr lang="en-US" dirty="0"/>
          </a:p>
        </p:txBody>
      </p:sp>
      <p:sp>
        <p:nvSpPr>
          <p:cNvPr id="18" name="Picture Placeholder 14">
            <a:extLst>
              <a:ext uri="{FF2B5EF4-FFF2-40B4-BE49-F238E27FC236}">
                <a16:creationId xmlns:a16="http://schemas.microsoft.com/office/drawing/2014/main" id="{F3628146-045F-4FBC-A365-3D1D4B3DA6E9}"/>
              </a:ext>
            </a:extLst>
          </p:cNvPr>
          <p:cNvSpPr>
            <a:spLocks noGrp="1"/>
          </p:cNvSpPr>
          <p:nvPr>
            <p:ph type="pic" sz="quarter" idx="16"/>
          </p:nvPr>
        </p:nvSpPr>
        <p:spPr>
          <a:xfrm>
            <a:off x="9153144" y="2267712"/>
            <a:ext cx="2286000" cy="2322576"/>
          </a:xfrm>
          <a:solidFill>
            <a:schemeClr val="accent6"/>
          </a:solidFill>
        </p:spPr>
        <p:txBody>
          <a:bodyPr/>
          <a:lstStyle/>
          <a:p>
            <a:r>
              <a:rPr lang="en-US"/>
              <a:t>Click icon to add picture</a:t>
            </a:r>
            <a:endParaRPr lang="en-US" dirty="0"/>
          </a:p>
        </p:txBody>
      </p:sp>
      <p:sp>
        <p:nvSpPr>
          <p:cNvPr id="20" name="Text Placeholder 19">
            <a:extLst>
              <a:ext uri="{FF2B5EF4-FFF2-40B4-BE49-F238E27FC236}">
                <a16:creationId xmlns:a16="http://schemas.microsoft.com/office/drawing/2014/main" id="{CB50972B-CA23-4B92-987F-EE48ECCFF590}"/>
              </a:ext>
            </a:extLst>
          </p:cNvPr>
          <p:cNvSpPr>
            <a:spLocks noGrp="1"/>
          </p:cNvSpPr>
          <p:nvPr>
            <p:ph type="body" sz="quarter" idx="17" hasCustomPrompt="1"/>
          </p:nvPr>
        </p:nvSpPr>
        <p:spPr>
          <a:xfrm>
            <a:off x="741363" y="4733925"/>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3" name="Text Placeholder 19">
            <a:extLst>
              <a:ext uri="{FF2B5EF4-FFF2-40B4-BE49-F238E27FC236}">
                <a16:creationId xmlns:a16="http://schemas.microsoft.com/office/drawing/2014/main" id="{8DE19225-DA72-4A39-8CFD-695BFBB93E6D}"/>
              </a:ext>
            </a:extLst>
          </p:cNvPr>
          <p:cNvSpPr>
            <a:spLocks noGrp="1"/>
          </p:cNvSpPr>
          <p:nvPr>
            <p:ph type="body" sz="quarter" idx="18" hasCustomPrompt="1"/>
          </p:nvPr>
        </p:nvSpPr>
        <p:spPr>
          <a:xfrm>
            <a:off x="740664" y="5343144"/>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4" name="Text Placeholder 19">
            <a:extLst>
              <a:ext uri="{FF2B5EF4-FFF2-40B4-BE49-F238E27FC236}">
                <a16:creationId xmlns:a16="http://schemas.microsoft.com/office/drawing/2014/main" id="{E66A7C97-DBB6-4333-B12F-E26C38E6975C}"/>
              </a:ext>
            </a:extLst>
          </p:cNvPr>
          <p:cNvSpPr>
            <a:spLocks noGrp="1"/>
          </p:cNvSpPr>
          <p:nvPr>
            <p:ph type="body" sz="quarter" idx="19" hasCustomPrompt="1"/>
          </p:nvPr>
        </p:nvSpPr>
        <p:spPr>
          <a:xfrm>
            <a:off x="3538728" y="4733925"/>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5" name="Text Placeholder 19">
            <a:extLst>
              <a:ext uri="{FF2B5EF4-FFF2-40B4-BE49-F238E27FC236}">
                <a16:creationId xmlns:a16="http://schemas.microsoft.com/office/drawing/2014/main" id="{041FA0B5-660E-478A-AF8A-196DBD6AE43A}"/>
              </a:ext>
            </a:extLst>
          </p:cNvPr>
          <p:cNvSpPr>
            <a:spLocks noGrp="1"/>
          </p:cNvSpPr>
          <p:nvPr>
            <p:ph type="body" sz="quarter" idx="20" hasCustomPrompt="1"/>
          </p:nvPr>
        </p:nvSpPr>
        <p:spPr>
          <a:xfrm>
            <a:off x="3538029" y="5343144"/>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6" name="Text Placeholder 19">
            <a:extLst>
              <a:ext uri="{FF2B5EF4-FFF2-40B4-BE49-F238E27FC236}">
                <a16:creationId xmlns:a16="http://schemas.microsoft.com/office/drawing/2014/main" id="{77C92085-3D01-44E4-BA12-E39F1EA0ACE5}"/>
              </a:ext>
            </a:extLst>
          </p:cNvPr>
          <p:cNvSpPr>
            <a:spLocks noGrp="1"/>
          </p:cNvSpPr>
          <p:nvPr>
            <p:ph type="body" sz="quarter" idx="21" hasCustomPrompt="1"/>
          </p:nvPr>
        </p:nvSpPr>
        <p:spPr>
          <a:xfrm>
            <a:off x="6367973" y="4733544"/>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7" name="Text Placeholder 19">
            <a:extLst>
              <a:ext uri="{FF2B5EF4-FFF2-40B4-BE49-F238E27FC236}">
                <a16:creationId xmlns:a16="http://schemas.microsoft.com/office/drawing/2014/main" id="{35DA97BC-7224-440A-A227-8F4A1018043A}"/>
              </a:ext>
            </a:extLst>
          </p:cNvPr>
          <p:cNvSpPr>
            <a:spLocks noGrp="1"/>
          </p:cNvSpPr>
          <p:nvPr>
            <p:ph type="body" sz="quarter" idx="22" hasCustomPrompt="1"/>
          </p:nvPr>
        </p:nvSpPr>
        <p:spPr>
          <a:xfrm>
            <a:off x="6367274" y="5342763"/>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28" name="Text Placeholder 19">
            <a:extLst>
              <a:ext uri="{FF2B5EF4-FFF2-40B4-BE49-F238E27FC236}">
                <a16:creationId xmlns:a16="http://schemas.microsoft.com/office/drawing/2014/main" id="{C236524B-4724-42FA-A2B2-33566478FD42}"/>
              </a:ext>
            </a:extLst>
          </p:cNvPr>
          <p:cNvSpPr>
            <a:spLocks noGrp="1"/>
          </p:cNvSpPr>
          <p:nvPr>
            <p:ph type="body" sz="quarter" idx="23" hasCustomPrompt="1"/>
          </p:nvPr>
        </p:nvSpPr>
        <p:spPr>
          <a:xfrm>
            <a:off x="9164639" y="4737100"/>
            <a:ext cx="2286000" cy="590550"/>
          </a:xfrm>
        </p:spPr>
        <p:txBody>
          <a:bodyPr>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a:r>
              <a:rPr lang="en-US" dirty="0"/>
              <a:t>Name</a:t>
            </a:r>
          </a:p>
        </p:txBody>
      </p:sp>
      <p:sp>
        <p:nvSpPr>
          <p:cNvPr id="29" name="Text Placeholder 19">
            <a:extLst>
              <a:ext uri="{FF2B5EF4-FFF2-40B4-BE49-F238E27FC236}">
                <a16:creationId xmlns:a16="http://schemas.microsoft.com/office/drawing/2014/main" id="{5F7DE4ED-8F4D-465C-86B4-2372AE291F56}"/>
              </a:ext>
            </a:extLst>
          </p:cNvPr>
          <p:cNvSpPr>
            <a:spLocks noGrp="1"/>
          </p:cNvSpPr>
          <p:nvPr>
            <p:ph type="body" sz="quarter" idx="24" hasCustomPrompt="1"/>
          </p:nvPr>
        </p:nvSpPr>
        <p:spPr>
          <a:xfrm>
            <a:off x="9163940" y="5346319"/>
            <a:ext cx="2286000" cy="590550"/>
          </a:xfrm>
        </p:spPr>
        <p:txBody>
          <a:bodyPr>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a:r>
              <a:rPr lang="en-US" dirty="0"/>
              <a:t>Title</a:t>
            </a:r>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2699220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2 column (comparison slide)">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560320"/>
            <a:ext cx="5157787" cy="3446463"/>
          </a:xfrm>
          <a:solidFill>
            <a:schemeClr val="bg1"/>
          </a:solidFill>
        </p:spPr>
        <p:txBody>
          <a:bodyPr>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2560320"/>
            <a:ext cx="5183188" cy="3446463"/>
          </a:xfrm>
        </p:spPr>
        <p:txBody>
          <a:bodyPr>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63928784-9D69-4FAA-8751-A8CD5092EA29}" type="slidenum">
              <a:rPr lang="LID4096" smtClean="0"/>
              <a:t>‹#›</a:t>
            </a:fld>
            <a:endParaRPr lang="LID4096"/>
          </a:p>
        </p:txBody>
      </p:sp>
      <p:sp>
        <p:nvSpPr>
          <p:cNvPr id="10" name="Title 9">
            <a:extLst>
              <a:ext uri="{FF2B5EF4-FFF2-40B4-BE49-F238E27FC236}">
                <a16:creationId xmlns:a16="http://schemas.microsoft.com/office/drawing/2014/main" id="{351C83D0-CBAB-4E41-89AB-89FF36D38A0A}"/>
              </a:ext>
            </a:extLst>
          </p:cNvPr>
          <p:cNvSpPr>
            <a:spLocks noGrp="1"/>
          </p:cNvSpPr>
          <p:nvPr>
            <p:ph type="title"/>
          </p:nvPr>
        </p:nvSpPr>
        <p:spPr/>
        <p:txBody>
          <a:bodyPr/>
          <a:lstStyle/>
          <a:p>
            <a:r>
              <a:rPr lang="en-US"/>
              <a:t>Click to edit Master title style</a:t>
            </a:r>
          </a:p>
        </p:txBody>
      </p:sp>
      <p:sp>
        <p:nvSpPr>
          <p:cNvPr id="11" name="Text Placeholder 2">
            <a:extLst>
              <a:ext uri="{FF2B5EF4-FFF2-40B4-BE49-F238E27FC236}">
                <a16:creationId xmlns:a16="http://schemas.microsoft.com/office/drawing/2014/main" id="{9C302BB0-D231-4195-8083-264C01DF99B8}"/>
              </a:ext>
            </a:extLst>
          </p:cNvPr>
          <p:cNvSpPr>
            <a:spLocks noGrp="1"/>
          </p:cNvSpPr>
          <p:nvPr>
            <p:ph type="body" idx="1"/>
          </p:nvPr>
        </p:nvSpPr>
        <p:spPr>
          <a:xfrm>
            <a:off x="839787" y="2011680"/>
            <a:ext cx="5157787"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Text Placeholder 4">
            <a:extLst>
              <a:ext uri="{FF2B5EF4-FFF2-40B4-BE49-F238E27FC236}">
                <a16:creationId xmlns:a16="http://schemas.microsoft.com/office/drawing/2014/main" id="{5B2A70FA-99E0-466C-AC57-33C48353BBDB}"/>
              </a:ext>
            </a:extLst>
          </p:cNvPr>
          <p:cNvSpPr>
            <a:spLocks noGrp="1"/>
          </p:cNvSpPr>
          <p:nvPr>
            <p:ph type="body" sz="quarter" idx="13"/>
          </p:nvPr>
        </p:nvSpPr>
        <p:spPr>
          <a:xfrm>
            <a:off x="6169027" y="2011680"/>
            <a:ext cx="5183187"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extLst>
      <p:ext uri="{BB962C8B-B14F-4D97-AF65-F5344CB8AC3E}">
        <p14:creationId xmlns:p14="http://schemas.microsoft.com/office/powerpoint/2010/main" val="174871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685800"/>
            <a:ext cx="10515600" cy="13258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4404360"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4404360"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a:extLst>
              <a:ext uri="{FF2B5EF4-FFF2-40B4-BE49-F238E27FC236}">
                <a16:creationId xmlns:a16="http://schemas.microsoft.com/office/drawing/2014/main" id="{422881CE-A366-4A3A-AE00-9B14BEFE4A95}"/>
              </a:ext>
            </a:extLst>
          </p:cNvPr>
          <p:cNvSpPr>
            <a:spLocks noGrp="1"/>
          </p:cNvSpPr>
          <p:nvPr>
            <p:ph type="body" sz="quarter" idx="13"/>
          </p:nvPr>
        </p:nvSpPr>
        <p:spPr>
          <a:xfrm>
            <a:off x="7968934" y="2011680"/>
            <a:ext cx="3383280" cy="530352"/>
          </a:xfrm>
        </p:spPr>
        <p:txBody>
          <a:bodyPr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5">
            <a:extLst>
              <a:ext uri="{FF2B5EF4-FFF2-40B4-BE49-F238E27FC236}">
                <a16:creationId xmlns:a16="http://schemas.microsoft.com/office/drawing/2014/main" id="{3CF16E98-73C9-47B5-B88B-9120BEB9F09B}"/>
              </a:ext>
            </a:extLst>
          </p:cNvPr>
          <p:cNvSpPr>
            <a:spLocks noGrp="1"/>
          </p:cNvSpPr>
          <p:nvPr>
            <p:ph sz="quarter" idx="14"/>
          </p:nvPr>
        </p:nvSpPr>
        <p:spPr>
          <a:xfrm>
            <a:off x="7968934" y="2560320"/>
            <a:ext cx="3383280" cy="3446463"/>
          </a:xfrm>
        </p:spPr>
        <p:txBody>
          <a:bodyPr>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CDEF19DA-0590-4AD4-901D-62A1A503DDC5}" type="datetimeFigureOut">
              <a:rPr lang="LID4096" smtClean="0"/>
              <a:t>05/11/2026</a:t>
            </a:fld>
            <a:endParaRPr lang="LID4096"/>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63928784-9D69-4FAA-8751-A8CD5092EA29}" type="slidenum">
              <a:rPr lang="LID4096" smtClean="0"/>
              <a:t>‹#›</a:t>
            </a:fld>
            <a:endParaRPr lang="LID4096"/>
          </a:p>
        </p:txBody>
      </p:sp>
    </p:spTree>
    <p:extLst>
      <p:ext uri="{BB962C8B-B14F-4D97-AF65-F5344CB8AC3E}">
        <p14:creationId xmlns:p14="http://schemas.microsoft.com/office/powerpoint/2010/main" val="132289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CDEF19DA-0590-4AD4-901D-62A1A503DDC5}" type="datetimeFigureOut">
              <a:rPr lang="LID4096" smtClean="0"/>
              <a:t>05/11/2026</a:t>
            </a:fld>
            <a:endParaRPr lang="LID4096"/>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endParaRPr lang="LID4096"/>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fld id="{63928784-9D69-4FAA-8751-A8CD5092EA29}" type="slidenum">
              <a:rPr lang="LID4096" smtClean="0"/>
              <a:t>‹#›</a:t>
            </a:fld>
            <a:endParaRPr lang="LID4096"/>
          </a:p>
        </p:txBody>
      </p:sp>
    </p:spTree>
    <p:extLst>
      <p:ext uri="{BB962C8B-B14F-4D97-AF65-F5344CB8AC3E}">
        <p14:creationId xmlns:p14="http://schemas.microsoft.com/office/powerpoint/2010/main" val="2025925635"/>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 id="2147483833" r:id="rId13"/>
    <p:sldLayoutId id="2147483834" r:id="rId14"/>
    <p:sldLayoutId id="2147483835" r:id="rId15"/>
    <p:sldLayoutId id="2147483836" r:id="rId16"/>
    <p:sldLayoutId id="2147483837" r:id="rId17"/>
    <p:sldLayoutId id="2147483838" r:id="rId18"/>
    <p:sldLayoutId id="2147483839" r:id="rId19"/>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left)">
                                      <p:cBhvr>
                                        <p:cTn id="15" dur="500"/>
                                        <p:tgtEl>
                                          <p:spTgt spid="3">
                                            <p:txEl>
                                              <p:pRg st="1" end="1"/>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left)">
                                      <p:cBhvr>
                                        <p:cTn id="18" dur="500"/>
                                        <p:tgtEl>
                                          <p:spTgt spid="3">
                                            <p:txEl>
                                              <p:pRg st="2" end="2"/>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left)">
                                      <p:cBhvr>
                                        <p:cTn id="21" dur="500"/>
                                        <p:tgtEl>
                                          <p:spTgt spid="3">
                                            <p:txEl>
                                              <p:pRg st="3" end="3"/>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left)">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txStyles>
    <p:titleStyle>
      <a:lvl1pPr marL="0" algn="l" defTabSz="914400" rtl="0" eaLnBrk="1" latinLnBrk="0" hangingPunct="1">
        <a:lnSpc>
          <a:spcPct val="90000"/>
        </a:lnSpc>
        <a:spcBef>
          <a:spcPct val="0"/>
        </a:spcBef>
        <a:buNone/>
        <a:defRPr lang="en-US" sz="5400" kern="1200" dirty="0">
          <a:solidFill>
            <a:schemeClr val="bg1"/>
          </a:solidFill>
          <a:latin typeface="Segoe UI Light" panose="020B0502040204020203" pitchFamily="34" charset="0"/>
          <a:ea typeface="+mn-ea"/>
          <a:cs typeface="Segoe UI Light" panose="020B0502040204020203" pitchFamily="34" charset="0"/>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600" kern="1200">
          <a:solidFill>
            <a:schemeClr val="bg1"/>
          </a:solidFill>
          <a:latin typeface="Segoe UI Light" panose="020B0502040204020203" pitchFamily="34" charset="0"/>
          <a:ea typeface="+mn-ea"/>
          <a:cs typeface="Segoe UI Light" panose="020B0502040204020203" pitchFamily="34" charset="0"/>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3200" kern="1200">
          <a:solidFill>
            <a:schemeClr val="bg1"/>
          </a:solidFill>
          <a:latin typeface="Segoe UI Light" panose="020B0502040204020203" pitchFamily="34" charset="0"/>
          <a:ea typeface="+mn-ea"/>
          <a:cs typeface="Segoe UI Light" panose="020B0502040204020203" pitchFamily="34" charset="0"/>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bg1"/>
          </a:solidFill>
          <a:latin typeface="Segoe UI Light" panose="020B0502040204020203" pitchFamily="34" charset="0"/>
          <a:ea typeface="+mn-ea"/>
          <a:cs typeface="Segoe UI Light" panose="020B0502040204020203" pitchFamily="34" charset="0"/>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bg1"/>
          </a:solidFill>
          <a:latin typeface="Segoe UI Light" panose="020B0502040204020203" pitchFamily="34" charset="0"/>
          <a:ea typeface="+mn-ea"/>
          <a:cs typeface="Segoe UI Light" panose="020B0502040204020203" pitchFamily="34" charset="0"/>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bg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58819-9567-D30C-EB35-E51A2652C935}"/>
              </a:ext>
            </a:extLst>
          </p:cNvPr>
          <p:cNvSpPr>
            <a:spLocks noGrp="1"/>
          </p:cNvSpPr>
          <p:nvPr>
            <p:ph type="ctrTitle"/>
          </p:nvPr>
        </p:nvSpPr>
        <p:spPr/>
        <p:txBody>
          <a:bodyPr/>
          <a:lstStyle/>
          <a:p>
            <a:r>
              <a:rPr lang="en-US" dirty="0"/>
              <a:t>AI in the Visual Arts: From Execution to Curation</a:t>
            </a:r>
            <a:endParaRPr lang="LID4096" dirty="0"/>
          </a:p>
        </p:txBody>
      </p:sp>
      <p:sp>
        <p:nvSpPr>
          <p:cNvPr id="3" name="Subtitle 2">
            <a:extLst>
              <a:ext uri="{FF2B5EF4-FFF2-40B4-BE49-F238E27FC236}">
                <a16:creationId xmlns:a16="http://schemas.microsoft.com/office/drawing/2014/main" id="{E4BCF5F1-51C8-9BDD-73EC-343D69B0CE17}"/>
              </a:ext>
            </a:extLst>
          </p:cNvPr>
          <p:cNvSpPr>
            <a:spLocks noGrp="1"/>
          </p:cNvSpPr>
          <p:nvPr>
            <p:ph type="subTitle" idx="1"/>
          </p:nvPr>
        </p:nvSpPr>
        <p:spPr/>
        <p:txBody>
          <a:bodyPr>
            <a:normAutofit/>
          </a:bodyPr>
          <a:lstStyle/>
          <a:p>
            <a:r>
              <a:rPr lang="en-US" dirty="0"/>
              <a:t>Navigating the Shift in University Arts Pedagogy</a:t>
            </a:r>
          </a:p>
        </p:txBody>
      </p:sp>
    </p:spTree>
    <p:extLst>
      <p:ext uri="{BB962C8B-B14F-4D97-AF65-F5344CB8AC3E}">
        <p14:creationId xmlns:p14="http://schemas.microsoft.com/office/powerpoint/2010/main" val="1000404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19F155-E535-4832-8667-124940DF2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194A9-6B69-A7F9-748C-B262D56B8F99}"/>
              </a:ext>
            </a:extLst>
          </p:cNvPr>
          <p:cNvSpPr>
            <a:spLocks noGrp="1"/>
          </p:cNvSpPr>
          <p:nvPr>
            <p:ph type="title"/>
          </p:nvPr>
        </p:nvSpPr>
        <p:spPr/>
        <p:txBody>
          <a:bodyPr/>
          <a:lstStyle/>
          <a:p>
            <a:r>
              <a:rPr lang="en-US" dirty="0"/>
              <a:t>An example of a prompt</a:t>
            </a:r>
            <a:endParaRPr lang="LID4096" dirty="0"/>
          </a:p>
        </p:txBody>
      </p:sp>
      <p:sp>
        <p:nvSpPr>
          <p:cNvPr id="3" name="Content Placeholder 2">
            <a:extLst>
              <a:ext uri="{FF2B5EF4-FFF2-40B4-BE49-F238E27FC236}">
                <a16:creationId xmlns:a16="http://schemas.microsoft.com/office/drawing/2014/main" id="{F924BB9E-5C64-C7C1-C5AC-A13A347AE196}"/>
              </a:ext>
            </a:extLst>
          </p:cNvPr>
          <p:cNvSpPr>
            <a:spLocks noGrp="1"/>
          </p:cNvSpPr>
          <p:nvPr>
            <p:ph idx="1"/>
          </p:nvPr>
        </p:nvSpPr>
        <p:spPr/>
        <p:txBody>
          <a:bodyPr>
            <a:normAutofit fontScale="92500" lnSpcReduction="20000"/>
          </a:bodyPr>
          <a:lstStyle/>
          <a:p>
            <a:r>
              <a:rPr lang="en-GB" dirty="0"/>
              <a:t>"A large-scale public installation in a brutalist concrete plaza, featuring a translucent sculpture made of iridescent hand-blown glass and bioluminescent fungal networks. The form is inspired by Zaha Hadid’s </a:t>
            </a:r>
            <a:r>
              <a:rPr lang="en-GB" dirty="0" err="1"/>
              <a:t>parametricism</a:t>
            </a:r>
            <a:r>
              <a:rPr lang="en-GB" dirty="0"/>
              <a:t> mixed with Art Nouveau organic curves. Cinematic lighting during the 'blue hour' at dusk, high contrast, 8k resolution, shot on 35mm lens for architectural depth."</a:t>
            </a:r>
            <a:endParaRPr lang="LID4096" dirty="0"/>
          </a:p>
        </p:txBody>
      </p:sp>
    </p:spTree>
    <p:extLst>
      <p:ext uri="{BB962C8B-B14F-4D97-AF65-F5344CB8AC3E}">
        <p14:creationId xmlns:p14="http://schemas.microsoft.com/office/powerpoint/2010/main" val="4048276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9A221-43EA-6F8B-8F93-FF1FA7B0DAEC}"/>
              </a:ext>
            </a:extLst>
          </p:cNvPr>
          <p:cNvSpPr>
            <a:spLocks noGrp="1"/>
          </p:cNvSpPr>
          <p:nvPr>
            <p:ph type="title"/>
          </p:nvPr>
        </p:nvSpPr>
        <p:spPr/>
        <p:txBody>
          <a:bodyPr>
            <a:normAutofit fontScale="90000"/>
          </a:bodyPr>
          <a:lstStyle/>
          <a:p>
            <a:r>
              <a:rPr lang="en-US" dirty="0"/>
              <a:t>The "What If" Variables </a:t>
            </a:r>
            <a:br>
              <a:rPr lang="en-US" dirty="0"/>
            </a:br>
            <a:r>
              <a:rPr lang="en-US" dirty="0"/>
              <a:t>(The Rapid Pivot)</a:t>
            </a:r>
            <a:endParaRPr lang="LID4096" dirty="0"/>
          </a:p>
        </p:txBody>
      </p:sp>
      <p:graphicFrame>
        <p:nvGraphicFramePr>
          <p:cNvPr id="6" name="Content Placeholder 5">
            <a:extLst>
              <a:ext uri="{FF2B5EF4-FFF2-40B4-BE49-F238E27FC236}">
                <a16:creationId xmlns:a16="http://schemas.microsoft.com/office/drawing/2014/main" id="{1F0D4728-1525-B5F7-63C1-49826AF67854}"/>
              </a:ext>
            </a:extLst>
          </p:cNvPr>
          <p:cNvGraphicFramePr>
            <a:graphicFrameLocks noGrp="1"/>
          </p:cNvGraphicFramePr>
          <p:nvPr>
            <p:ph idx="1"/>
            <p:extLst>
              <p:ext uri="{D42A27DB-BD31-4B8C-83A1-F6EECF244321}">
                <p14:modId xmlns:p14="http://schemas.microsoft.com/office/powerpoint/2010/main" val="3512560428"/>
              </p:ext>
            </p:extLst>
          </p:nvPr>
        </p:nvGraphicFramePr>
        <p:xfrm>
          <a:off x="838200" y="2178050"/>
          <a:ext cx="10515600" cy="4145280"/>
        </p:xfrm>
        <a:graphic>
          <a:graphicData uri="http://schemas.openxmlformats.org/drawingml/2006/table">
            <a:tbl>
              <a:tblPr/>
              <a:tblGrid>
                <a:gridCol w="2628900">
                  <a:extLst>
                    <a:ext uri="{9D8B030D-6E8A-4147-A177-3AD203B41FA5}">
                      <a16:colId xmlns:a16="http://schemas.microsoft.com/office/drawing/2014/main" val="1667594647"/>
                    </a:ext>
                  </a:extLst>
                </a:gridCol>
                <a:gridCol w="2628900">
                  <a:extLst>
                    <a:ext uri="{9D8B030D-6E8A-4147-A177-3AD203B41FA5}">
                      <a16:colId xmlns:a16="http://schemas.microsoft.com/office/drawing/2014/main" val="1612049960"/>
                    </a:ext>
                  </a:extLst>
                </a:gridCol>
                <a:gridCol w="2628900">
                  <a:extLst>
                    <a:ext uri="{9D8B030D-6E8A-4147-A177-3AD203B41FA5}">
                      <a16:colId xmlns:a16="http://schemas.microsoft.com/office/drawing/2014/main" val="108912172"/>
                    </a:ext>
                  </a:extLst>
                </a:gridCol>
                <a:gridCol w="2628900">
                  <a:extLst>
                    <a:ext uri="{9D8B030D-6E8A-4147-A177-3AD203B41FA5}">
                      <a16:colId xmlns:a16="http://schemas.microsoft.com/office/drawing/2014/main" val="255790550"/>
                    </a:ext>
                  </a:extLst>
                </a:gridCol>
              </a:tblGrid>
              <a:tr h="0">
                <a:tc>
                  <a:txBody>
                    <a:bodyPr/>
                    <a:lstStyle/>
                    <a:p>
                      <a:pPr rtl="0">
                        <a:buNone/>
                      </a:pPr>
                      <a:r>
                        <a:rPr lang="en-GB" sz="2400" b="0" dirty="0">
                          <a:solidFill>
                            <a:schemeClr val="bg1"/>
                          </a:solidFill>
                          <a:effectLst/>
                          <a:latin typeface="Segoe UI Light" panose="020B0502040204020203" pitchFamily="34" charset="0"/>
                          <a:cs typeface="Segoe UI Light" panose="020B0502040204020203" pitchFamily="34" charset="0"/>
                        </a:rPr>
                        <a:t>Variable</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2400" b="0">
                          <a:solidFill>
                            <a:schemeClr val="bg1"/>
                          </a:solidFill>
                          <a:effectLst/>
                          <a:latin typeface="Segoe UI Light" panose="020B0502040204020203" pitchFamily="34" charset="0"/>
                          <a:cs typeface="Segoe UI Light" panose="020B0502040204020203" pitchFamily="34" charset="0"/>
                        </a:rPr>
                        <a:t>Scenario A (The Original)</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2400" b="0">
                          <a:solidFill>
                            <a:schemeClr val="bg1"/>
                          </a:solidFill>
                          <a:effectLst/>
                          <a:latin typeface="Segoe UI Light" panose="020B0502040204020203" pitchFamily="34" charset="0"/>
                          <a:cs typeface="Segoe UI Light" panose="020B0502040204020203" pitchFamily="34" charset="0"/>
                        </a:rPr>
                        <a:t>Scenario B (The Pivot)</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2400" b="0" dirty="0">
                          <a:solidFill>
                            <a:schemeClr val="bg1"/>
                          </a:solidFill>
                          <a:effectLst/>
                          <a:latin typeface="Segoe UI Light" panose="020B0502040204020203" pitchFamily="34" charset="0"/>
                          <a:cs typeface="Segoe UI Light" panose="020B0502040204020203" pitchFamily="34" charset="0"/>
                        </a:rPr>
                        <a:t>Scenario C (The Subversion)</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81046739"/>
                  </a:ext>
                </a:extLst>
              </a:tr>
              <a:tr h="0">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Material</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Iridescent glass &amp; fungi</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Weathered copper &amp; rust</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b="0">
                          <a:solidFill>
                            <a:schemeClr val="bg1"/>
                          </a:solidFill>
                          <a:effectLst/>
                          <a:latin typeface="Segoe UI Light" panose="020B0502040204020203" pitchFamily="34" charset="0"/>
                          <a:cs typeface="Segoe UI Light" panose="020B0502040204020203" pitchFamily="34" charset="0"/>
                        </a:rPr>
                        <a:t>Woven silk and neon fiber-optics</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8307060"/>
                  </a:ext>
                </a:extLst>
              </a:tr>
              <a:tr h="0">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Style/Artist</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Zaha Hadid &amp; Art Nouveau</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Marcel Duchamp &amp; Dadaism</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Bauhaus &amp; Japanese Minimalism</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70893005"/>
                  </a:ext>
                </a:extLst>
              </a:tr>
              <a:tr h="0">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Lighting</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'Blue hour' at dusk</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Harsh midday Saharan sun</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Flickering candlelight &amp; shadows</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57901801"/>
                  </a:ext>
                </a:extLst>
              </a:tr>
              <a:tr h="0">
                <a:tc>
                  <a:txBody>
                    <a:bodyPr/>
                    <a:lstStyle/>
                    <a:p>
                      <a:pPr rtl="0">
                        <a:buNone/>
                      </a:pPr>
                      <a:r>
                        <a:rPr lang="en-GB" b="0" dirty="0">
                          <a:solidFill>
                            <a:schemeClr val="bg1"/>
                          </a:solidFill>
                          <a:effectLst/>
                          <a:latin typeface="Segoe UI Light" panose="020B0502040204020203" pitchFamily="34" charset="0"/>
                          <a:cs typeface="Segoe UI Light" panose="020B0502040204020203" pitchFamily="34" charset="0"/>
                        </a:rPr>
                        <a:t>Medium</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35mm architectural photo</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a:solidFill>
                            <a:schemeClr val="bg1"/>
                          </a:solidFill>
                          <a:effectLst/>
                          <a:latin typeface="Segoe UI Light" panose="020B0502040204020203" pitchFamily="34" charset="0"/>
                          <a:cs typeface="Segoe UI Light" panose="020B0502040204020203" pitchFamily="34" charset="0"/>
                        </a:rPr>
                        <a:t>A 19th-century charcoal sketch</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b="0" dirty="0">
                          <a:solidFill>
                            <a:schemeClr val="bg1"/>
                          </a:solidFill>
                          <a:effectLst/>
                          <a:latin typeface="Segoe UI Light" panose="020B0502040204020203" pitchFamily="34" charset="0"/>
                          <a:cs typeface="Segoe UI Light" panose="020B0502040204020203" pitchFamily="34" charset="0"/>
                        </a:rPr>
                        <a:t>A grainy 1990s VHS screengrab</a:t>
                      </a:r>
                    </a:p>
                  </a:txBody>
                  <a:tcPr marT="121920" marB="121920"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5257738"/>
                  </a:ext>
                </a:extLst>
              </a:tr>
            </a:tbl>
          </a:graphicData>
        </a:graphic>
      </p:graphicFrame>
    </p:spTree>
    <p:extLst>
      <p:ext uri="{BB962C8B-B14F-4D97-AF65-F5344CB8AC3E}">
        <p14:creationId xmlns:p14="http://schemas.microsoft.com/office/powerpoint/2010/main" val="337081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77B13-F289-29B7-C43A-F6E3E58A92F9}"/>
              </a:ext>
            </a:extLst>
          </p:cNvPr>
          <p:cNvSpPr>
            <a:spLocks noGrp="1"/>
          </p:cNvSpPr>
          <p:nvPr>
            <p:ph type="ctrTitle"/>
          </p:nvPr>
        </p:nvSpPr>
        <p:spPr>
          <a:xfrm>
            <a:off x="1524000" y="2387793"/>
            <a:ext cx="9144000" cy="2387600"/>
          </a:xfrm>
        </p:spPr>
        <p:txBody>
          <a:bodyPr/>
          <a:lstStyle/>
          <a:p>
            <a:r>
              <a:rPr lang="en-GB" dirty="0"/>
              <a:t>Activity: </a:t>
            </a:r>
            <a:br>
              <a:rPr lang="en-GB" dirty="0"/>
            </a:br>
            <a:r>
              <a:rPr lang="en-GB" dirty="0"/>
              <a:t>"The Prompt Telephone"</a:t>
            </a:r>
            <a:endParaRPr lang="LID4096" dirty="0"/>
          </a:p>
        </p:txBody>
      </p:sp>
    </p:spTree>
    <p:extLst>
      <p:ext uri="{BB962C8B-B14F-4D97-AF65-F5344CB8AC3E}">
        <p14:creationId xmlns:p14="http://schemas.microsoft.com/office/powerpoint/2010/main" val="3282894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719E8-7931-9C05-FEF7-2FFE0DA67869}"/>
              </a:ext>
            </a:extLst>
          </p:cNvPr>
          <p:cNvSpPr>
            <a:spLocks noGrp="1"/>
          </p:cNvSpPr>
          <p:nvPr>
            <p:ph type="ctrTitle"/>
          </p:nvPr>
        </p:nvSpPr>
        <p:spPr>
          <a:xfrm>
            <a:off x="1524000" y="2235200"/>
            <a:ext cx="9144000" cy="2387600"/>
          </a:xfrm>
        </p:spPr>
        <p:txBody>
          <a:bodyPr/>
          <a:lstStyle/>
          <a:p>
            <a:r>
              <a:rPr lang="en-US" dirty="0"/>
              <a:t>AI Art Cheat Sheet</a:t>
            </a:r>
            <a:endParaRPr lang="LID4096" dirty="0"/>
          </a:p>
        </p:txBody>
      </p:sp>
    </p:spTree>
    <p:extLst>
      <p:ext uri="{BB962C8B-B14F-4D97-AF65-F5344CB8AC3E}">
        <p14:creationId xmlns:p14="http://schemas.microsoft.com/office/powerpoint/2010/main" val="3346357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905E4-F3B3-2641-0FD6-3E86E4A3ABC0}"/>
              </a:ext>
            </a:extLst>
          </p:cNvPr>
          <p:cNvSpPr>
            <a:spLocks noGrp="1"/>
          </p:cNvSpPr>
          <p:nvPr>
            <p:ph type="title"/>
          </p:nvPr>
        </p:nvSpPr>
        <p:spPr/>
        <p:txBody>
          <a:bodyPr>
            <a:normAutofit fontScale="90000"/>
          </a:bodyPr>
          <a:lstStyle/>
          <a:p>
            <a:r>
              <a:rPr lang="en-US" dirty="0"/>
              <a:t>Recap: The Master Prompt: The Language of Art</a:t>
            </a:r>
            <a:endParaRPr lang="LID4096" dirty="0"/>
          </a:p>
        </p:txBody>
      </p:sp>
      <p:sp>
        <p:nvSpPr>
          <p:cNvPr id="3" name="Text Placeholder 2">
            <a:extLst>
              <a:ext uri="{FF2B5EF4-FFF2-40B4-BE49-F238E27FC236}">
                <a16:creationId xmlns:a16="http://schemas.microsoft.com/office/drawing/2014/main" id="{1445B4A3-7166-1F0C-CA11-8312BF6DCAC5}"/>
              </a:ext>
            </a:extLst>
          </p:cNvPr>
          <p:cNvSpPr>
            <a:spLocks noGrp="1"/>
          </p:cNvSpPr>
          <p:nvPr>
            <p:ph type="body" idx="1"/>
          </p:nvPr>
        </p:nvSpPr>
        <p:spPr/>
        <p:txBody>
          <a:bodyPr>
            <a:normAutofit lnSpcReduction="10000"/>
          </a:bodyPr>
          <a:lstStyle/>
          <a:p>
            <a:r>
              <a:rPr lang="en-GB" dirty="0"/>
              <a:t>Formula: [Subject] + [Movement] + [Materiality] + [Lighting] + [Composition]</a:t>
            </a:r>
          </a:p>
          <a:p>
            <a:r>
              <a:rPr lang="en-GB" dirty="0"/>
              <a:t>Lighting: Chiaroscuro, Sfumato, Volumetric.</a:t>
            </a:r>
          </a:p>
          <a:p>
            <a:r>
              <a:rPr lang="en-GB" dirty="0"/>
              <a:t>Composition: Dutch Angle, Forced Perspective.</a:t>
            </a:r>
          </a:p>
          <a:p>
            <a:r>
              <a:rPr lang="en-GB" dirty="0"/>
              <a:t>Materials: Impasto, Diaphanous, Subsurface Scattering.</a:t>
            </a:r>
            <a:endParaRPr lang="LID4096" dirty="0"/>
          </a:p>
        </p:txBody>
      </p:sp>
    </p:spTree>
    <p:extLst>
      <p:ext uri="{BB962C8B-B14F-4D97-AF65-F5344CB8AC3E}">
        <p14:creationId xmlns:p14="http://schemas.microsoft.com/office/powerpoint/2010/main" val="495777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BF9B1-9A22-3798-9C66-27DB7647F479}"/>
              </a:ext>
            </a:extLst>
          </p:cNvPr>
          <p:cNvSpPr>
            <a:spLocks noGrp="1"/>
          </p:cNvSpPr>
          <p:nvPr>
            <p:ph type="title"/>
          </p:nvPr>
        </p:nvSpPr>
        <p:spPr/>
        <p:txBody>
          <a:bodyPr/>
          <a:lstStyle/>
          <a:p>
            <a:r>
              <a:rPr lang="en-US" dirty="0"/>
              <a:t>…</a:t>
            </a:r>
            <a:endParaRPr lang="LID4096" dirty="0"/>
          </a:p>
        </p:txBody>
      </p:sp>
      <p:sp>
        <p:nvSpPr>
          <p:cNvPr id="3" name="Text Placeholder 2">
            <a:extLst>
              <a:ext uri="{FF2B5EF4-FFF2-40B4-BE49-F238E27FC236}">
                <a16:creationId xmlns:a16="http://schemas.microsoft.com/office/drawing/2014/main" id="{3820C52F-B309-DD7C-4934-118694FB17E9}"/>
              </a:ext>
            </a:extLst>
          </p:cNvPr>
          <p:cNvSpPr>
            <a:spLocks noGrp="1"/>
          </p:cNvSpPr>
          <p:nvPr>
            <p:ph type="body" idx="1"/>
          </p:nvPr>
        </p:nvSpPr>
        <p:spPr/>
        <p:txBody>
          <a:bodyPr/>
          <a:lstStyle/>
          <a:p>
            <a:r>
              <a:rPr lang="en-US" dirty="0"/>
              <a:t>A Bauhaus-inspired portrait of a weaver, Chiaroscuro lighting, high tactile detail of wool fibers, cyanotype blue tones, shot on large format glass plate camera, symmetrical composition</a:t>
            </a:r>
            <a:endParaRPr lang="LID4096" dirty="0"/>
          </a:p>
        </p:txBody>
      </p:sp>
    </p:spTree>
    <p:extLst>
      <p:ext uri="{BB962C8B-B14F-4D97-AF65-F5344CB8AC3E}">
        <p14:creationId xmlns:p14="http://schemas.microsoft.com/office/powerpoint/2010/main" val="1815219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99F22-855D-4C65-64CF-D1680404AC0A}"/>
              </a:ext>
            </a:extLst>
          </p:cNvPr>
          <p:cNvSpPr>
            <a:spLocks noGrp="1"/>
          </p:cNvSpPr>
          <p:nvPr>
            <p:ph type="title"/>
          </p:nvPr>
        </p:nvSpPr>
        <p:spPr/>
        <p:txBody>
          <a:bodyPr/>
          <a:lstStyle/>
          <a:p>
            <a:r>
              <a:rPr lang="en-US" dirty="0"/>
              <a:t>Rubric</a:t>
            </a:r>
            <a:endParaRPr lang="LID4096" dirty="0"/>
          </a:p>
        </p:txBody>
      </p:sp>
      <p:graphicFrame>
        <p:nvGraphicFramePr>
          <p:cNvPr id="6" name="Table 5">
            <a:extLst>
              <a:ext uri="{FF2B5EF4-FFF2-40B4-BE49-F238E27FC236}">
                <a16:creationId xmlns:a16="http://schemas.microsoft.com/office/drawing/2014/main" id="{2339774B-FAAA-C032-242E-4245A5B80F91}"/>
              </a:ext>
            </a:extLst>
          </p:cNvPr>
          <p:cNvGraphicFramePr>
            <a:graphicFrameLocks noGrp="1"/>
          </p:cNvGraphicFramePr>
          <p:nvPr>
            <p:extLst>
              <p:ext uri="{D42A27DB-BD31-4B8C-83A1-F6EECF244321}">
                <p14:modId xmlns:p14="http://schemas.microsoft.com/office/powerpoint/2010/main" val="1493258918"/>
              </p:ext>
            </p:extLst>
          </p:nvPr>
        </p:nvGraphicFramePr>
        <p:xfrm>
          <a:off x="838200" y="2006600"/>
          <a:ext cx="10515600" cy="4285723"/>
        </p:xfrm>
        <a:graphic>
          <a:graphicData uri="http://schemas.openxmlformats.org/drawingml/2006/table">
            <a:tbl>
              <a:tblPr/>
              <a:tblGrid>
                <a:gridCol w="2628900">
                  <a:extLst>
                    <a:ext uri="{9D8B030D-6E8A-4147-A177-3AD203B41FA5}">
                      <a16:colId xmlns:a16="http://schemas.microsoft.com/office/drawing/2014/main" val="799532501"/>
                    </a:ext>
                  </a:extLst>
                </a:gridCol>
                <a:gridCol w="2628900">
                  <a:extLst>
                    <a:ext uri="{9D8B030D-6E8A-4147-A177-3AD203B41FA5}">
                      <a16:colId xmlns:a16="http://schemas.microsoft.com/office/drawing/2014/main" val="3569616898"/>
                    </a:ext>
                  </a:extLst>
                </a:gridCol>
                <a:gridCol w="2628900">
                  <a:extLst>
                    <a:ext uri="{9D8B030D-6E8A-4147-A177-3AD203B41FA5}">
                      <a16:colId xmlns:a16="http://schemas.microsoft.com/office/drawing/2014/main" val="4104787081"/>
                    </a:ext>
                  </a:extLst>
                </a:gridCol>
                <a:gridCol w="2628900">
                  <a:extLst>
                    <a:ext uri="{9D8B030D-6E8A-4147-A177-3AD203B41FA5}">
                      <a16:colId xmlns:a16="http://schemas.microsoft.com/office/drawing/2014/main" val="2034257282"/>
                    </a:ext>
                  </a:extLst>
                </a:gridCol>
              </a:tblGrid>
              <a:tr h="352236">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Criteria</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Novice (D-C)</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Proficient (B)</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Master (A)</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33949941"/>
                  </a:ext>
                </a:extLst>
              </a:tr>
              <a:tr h="911669">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Conceptual Depth</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The output is generic or a "first-thought" response to the prompt.</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The concept is clear but relies on established visual clichés.</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The work challenges the medium; the concept is nuanced and multi-layered.</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78524401"/>
                  </a:ext>
                </a:extLst>
              </a:tr>
              <a:tr h="911669">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Iterative Process</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Student accepted the first or second generation without much change.</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Clear evidence of "prompt-tuning" and at least 3-5 distinct variations.</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Extensive "Chain of Thought" documentation showing 10+ iterations and pivots.</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005204881"/>
                  </a:ext>
                </a:extLst>
              </a:tr>
              <a:tr h="911669">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Technical Control</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Heavy "AI Hallucinations" (extra fingers, melting edges) left uncorrected.</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Use of tools like </a:t>
                      </a:r>
                      <a:r>
                        <a:rPr lang="en-US" sz="1600" b="0" i="1">
                          <a:solidFill>
                            <a:schemeClr val="bg1"/>
                          </a:solidFill>
                          <a:effectLst/>
                          <a:latin typeface="Segoe UI Light" panose="020B0502040204020203" pitchFamily="34" charset="0"/>
                          <a:cs typeface="Segoe UI Light" panose="020B0502040204020203" pitchFamily="34" charset="0"/>
                        </a:rPr>
                        <a:t>In-painting</a:t>
                      </a:r>
                      <a:r>
                        <a:rPr lang="en-US" sz="1600" b="0">
                          <a:solidFill>
                            <a:schemeClr val="bg1"/>
                          </a:solidFill>
                          <a:effectLst/>
                          <a:latin typeface="Segoe UI Light" panose="020B0502040204020203" pitchFamily="34" charset="0"/>
                          <a:cs typeface="Segoe UI Light" panose="020B0502040204020203" pitchFamily="34" charset="0"/>
                        </a:rPr>
                        <a:t> or </a:t>
                      </a:r>
                      <a:r>
                        <a:rPr lang="en-US" sz="1600" b="0" i="1">
                          <a:solidFill>
                            <a:schemeClr val="bg1"/>
                          </a:solidFill>
                          <a:effectLst/>
                          <a:latin typeface="Segoe UI Light" panose="020B0502040204020203" pitchFamily="34" charset="0"/>
                          <a:cs typeface="Segoe UI Light" panose="020B0502040204020203" pitchFamily="34" charset="0"/>
                        </a:rPr>
                        <a:t>Generative Fill</a:t>
                      </a:r>
                      <a:r>
                        <a:rPr lang="en-US" sz="1600" b="0">
                          <a:solidFill>
                            <a:schemeClr val="bg1"/>
                          </a:solidFill>
                          <a:effectLst/>
                          <a:latin typeface="Segoe UI Light" panose="020B0502040204020203" pitchFamily="34" charset="0"/>
                          <a:cs typeface="Segoe UI Light" panose="020B0502040204020203" pitchFamily="34" charset="0"/>
                        </a:rPr>
                        <a:t> to correct obvious AI errors.</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Seamless integration of AI with manual editing (Photoshop) or physical media.</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121740858"/>
                  </a:ext>
                </a:extLst>
              </a:tr>
              <a:tr h="911669">
                <a:tc>
                  <a:txBody>
                    <a:bodyPr/>
                    <a:lstStyle/>
                    <a:p>
                      <a:pPr rtl="0">
                        <a:buNone/>
                      </a:pPr>
                      <a:r>
                        <a:rPr lang="en-GB" sz="1600" b="0">
                          <a:solidFill>
                            <a:schemeClr val="bg1"/>
                          </a:solidFill>
                          <a:effectLst/>
                          <a:latin typeface="Segoe UI Light" panose="020B0502040204020203" pitchFamily="34" charset="0"/>
                          <a:cs typeface="Segoe UI Light" panose="020B0502040204020203" pitchFamily="34" charset="0"/>
                        </a:rPr>
                        <a:t>Ethical Reflection</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No mention of data sources or the ethical implications of the style used.</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a:solidFill>
                            <a:schemeClr val="bg1"/>
                          </a:solidFill>
                          <a:effectLst/>
                          <a:latin typeface="Segoe UI Light" panose="020B0502040204020203" pitchFamily="34" charset="0"/>
                          <a:cs typeface="Segoe UI Light" panose="020B0502040204020203" pitchFamily="34" charset="0"/>
                        </a:rPr>
                        <a:t>Student acknowledges the AI used and the "Artist Persona" influenced.</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tc>
                  <a:txBody>
                    <a:bodyPr/>
                    <a:lstStyle/>
                    <a:p>
                      <a:pPr rtl="0">
                        <a:buNone/>
                      </a:pPr>
                      <a:r>
                        <a:rPr lang="en-US" sz="1600" b="0" dirty="0">
                          <a:solidFill>
                            <a:schemeClr val="bg1"/>
                          </a:solidFill>
                          <a:effectLst/>
                          <a:latin typeface="Segoe UI Light" panose="020B0502040204020203" pitchFamily="34" charset="0"/>
                          <a:cs typeface="Segoe UI Light" panose="020B0502040204020203" pitchFamily="34" charset="0"/>
                        </a:rPr>
                        <a:t>Deep analysis of the "training data" bias and a justification for the tool choice.</a:t>
                      </a:r>
                    </a:p>
                  </a:txBody>
                  <a:tcPr marL="62159" marR="62159" marT="82879" marB="82879" anchor="ctr">
                    <a:lnL w="7620" cap="flat" cmpd="sng" algn="ctr">
                      <a:solidFill>
                        <a:schemeClr val="bg1"/>
                      </a:solidFill>
                      <a:prstDash val="solid"/>
                      <a:round/>
                      <a:headEnd type="none" w="med" len="med"/>
                      <a:tailEnd type="none" w="med" len="med"/>
                    </a:lnL>
                    <a:lnR w="7620" cap="flat" cmpd="sng" algn="ctr">
                      <a:solidFill>
                        <a:schemeClr val="bg1"/>
                      </a:solidFill>
                      <a:prstDash val="solid"/>
                      <a:round/>
                      <a:headEnd type="none" w="med" len="med"/>
                      <a:tailEnd type="none" w="med" len="med"/>
                    </a:lnR>
                    <a:lnT w="7620" cap="flat" cmpd="sng" algn="ctr">
                      <a:solidFill>
                        <a:schemeClr val="bg1"/>
                      </a:solidFill>
                      <a:prstDash val="solid"/>
                      <a:round/>
                      <a:headEnd type="none" w="med" len="med"/>
                      <a:tailEnd type="none" w="med" len="med"/>
                    </a:lnT>
                    <a:lnB w="762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52011396"/>
                  </a:ext>
                </a:extLst>
              </a:tr>
            </a:tbl>
          </a:graphicData>
        </a:graphic>
      </p:graphicFrame>
    </p:spTree>
    <p:extLst>
      <p:ext uri="{BB962C8B-B14F-4D97-AF65-F5344CB8AC3E}">
        <p14:creationId xmlns:p14="http://schemas.microsoft.com/office/powerpoint/2010/main" val="1428298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9B56F-1322-1CBD-A4D2-3ACC14670B26}"/>
              </a:ext>
            </a:extLst>
          </p:cNvPr>
          <p:cNvSpPr>
            <a:spLocks noGrp="1"/>
          </p:cNvSpPr>
          <p:nvPr>
            <p:ph type="title"/>
          </p:nvPr>
        </p:nvSpPr>
        <p:spPr/>
        <p:txBody>
          <a:bodyPr/>
          <a:lstStyle/>
          <a:p>
            <a:r>
              <a:rPr lang="en-US" dirty="0"/>
              <a:t>Process Journal</a:t>
            </a:r>
            <a:endParaRPr lang="LID4096" dirty="0"/>
          </a:p>
        </p:txBody>
      </p:sp>
      <p:sp>
        <p:nvSpPr>
          <p:cNvPr id="3" name="Text Placeholder 2">
            <a:extLst>
              <a:ext uri="{FF2B5EF4-FFF2-40B4-BE49-F238E27FC236}">
                <a16:creationId xmlns:a16="http://schemas.microsoft.com/office/drawing/2014/main" id="{640EC93F-E4B7-0ABC-5131-C86A0B44809F}"/>
              </a:ext>
            </a:extLst>
          </p:cNvPr>
          <p:cNvSpPr>
            <a:spLocks noGrp="1"/>
          </p:cNvSpPr>
          <p:nvPr>
            <p:ph type="body" idx="1"/>
          </p:nvPr>
        </p:nvSpPr>
        <p:spPr/>
        <p:txBody>
          <a:bodyPr>
            <a:noAutofit/>
          </a:bodyPr>
          <a:lstStyle/>
          <a:p>
            <a:r>
              <a:rPr lang="en-US" sz="2000" dirty="0"/>
              <a:t>Final image is only 40% of the grade. The other 60% comes from a Process Journal.</a:t>
            </a:r>
          </a:p>
          <a:p>
            <a:r>
              <a:rPr lang="en-US" sz="2000" dirty="0"/>
              <a:t>Ask students to submit a PDF that includes:</a:t>
            </a:r>
          </a:p>
          <a:p>
            <a:pPr lvl="1"/>
            <a:r>
              <a:rPr lang="en-US" sz="2000" dirty="0"/>
              <a:t>The Prompt Log: A "history" of how the prompt evolved (e.g., "I started with </a:t>
            </a:r>
            <a:r>
              <a:rPr lang="en-US" sz="2000" i="1" dirty="0"/>
              <a:t>'Sad Cat'</a:t>
            </a:r>
            <a:r>
              <a:rPr lang="en-US" sz="2000" dirty="0"/>
              <a:t>, realized it was too literal, and moved to </a:t>
            </a:r>
            <a:r>
              <a:rPr lang="en-US" sz="2000" i="1" dirty="0"/>
              <a:t>'Melancholic feline in the style of 19th-century tintype'</a:t>
            </a:r>
            <a:r>
              <a:rPr lang="en-US" sz="2000" dirty="0"/>
              <a:t>").</a:t>
            </a:r>
          </a:p>
          <a:p>
            <a:pPr lvl="1"/>
            <a:r>
              <a:rPr lang="en-US" sz="2000" dirty="0"/>
              <a:t>The "Rejected Path": Three images the student </a:t>
            </a:r>
            <a:r>
              <a:rPr lang="en-US" sz="2000" i="1" dirty="0"/>
              <a:t>didn't</a:t>
            </a:r>
            <a:r>
              <a:rPr lang="en-US" sz="2000" dirty="0"/>
              <a:t> choose and a one-paragraph explanation of why they weren't good enough. This proves critical judgment.</a:t>
            </a:r>
          </a:p>
          <a:p>
            <a:pPr lvl="1"/>
            <a:r>
              <a:rPr lang="en-US" sz="2000" dirty="0"/>
              <a:t>The Hybrid Moment: A screenshot showing where the student stepped in to manually edit the AI's work (e.g., fixing a hand, changing a color, or compositing two AI images together).</a:t>
            </a:r>
          </a:p>
        </p:txBody>
      </p:sp>
    </p:spTree>
    <p:extLst>
      <p:ext uri="{BB962C8B-B14F-4D97-AF65-F5344CB8AC3E}">
        <p14:creationId xmlns:p14="http://schemas.microsoft.com/office/powerpoint/2010/main" val="2728791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55241-4E91-F1B6-FE02-7EDD1DFD09E3}"/>
              </a:ext>
            </a:extLst>
          </p:cNvPr>
          <p:cNvSpPr>
            <a:spLocks noGrp="1"/>
          </p:cNvSpPr>
          <p:nvPr>
            <p:ph type="title"/>
          </p:nvPr>
        </p:nvSpPr>
        <p:spPr/>
        <p:txBody>
          <a:bodyPr>
            <a:normAutofit fontScale="90000"/>
          </a:bodyPr>
          <a:lstStyle/>
          <a:p>
            <a:r>
              <a:rPr lang="en-US"/>
              <a:t>Pillar 2: Automating the 'Grunt Work'</a:t>
            </a:r>
            <a:endParaRPr lang="LID4096"/>
          </a:p>
        </p:txBody>
      </p:sp>
      <p:sp>
        <p:nvSpPr>
          <p:cNvPr id="3" name="Text Placeholder 2">
            <a:extLst>
              <a:ext uri="{FF2B5EF4-FFF2-40B4-BE49-F238E27FC236}">
                <a16:creationId xmlns:a16="http://schemas.microsoft.com/office/drawing/2014/main" id="{D4EF9143-C1BA-A2B2-36BD-90455AA27FFB}"/>
              </a:ext>
            </a:extLst>
          </p:cNvPr>
          <p:cNvSpPr>
            <a:spLocks noGrp="1"/>
          </p:cNvSpPr>
          <p:nvPr>
            <p:ph type="body" idx="1"/>
          </p:nvPr>
        </p:nvSpPr>
        <p:spPr/>
        <p:txBody>
          <a:bodyPr>
            <a:normAutofit lnSpcReduction="10000"/>
          </a:bodyPr>
          <a:lstStyle/>
          <a:p>
            <a:r>
              <a:rPr lang="en-US" dirty="0"/>
              <a:t>Saving the Brain, Sparing the Hand.</a:t>
            </a:r>
          </a:p>
          <a:p>
            <a:r>
              <a:rPr lang="en-US" dirty="0"/>
              <a:t>Rotoscoping: Automating frame-by-frame tracing.</a:t>
            </a:r>
          </a:p>
          <a:p>
            <a:r>
              <a:rPr lang="en-US" dirty="0"/>
              <a:t>Mask Selection: Surgical precision for hair and complex edges.</a:t>
            </a:r>
          </a:p>
          <a:p>
            <a:r>
              <a:rPr lang="en-US" dirty="0"/>
              <a:t>Upscaling: Restoring archival images for gallery printing.</a:t>
            </a:r>
            <a:endParaRPr lang="LID4096" dirty="0"/>
          </a:p>
        </p:txBody>
      </p:sp>
    </p:spTree>
    <p:extLst>
      <p:ext uri="{BB962C8B-B14F-4D97-AF65-F5344CB8AC3E}">
        <p14:creationId xmlns:p14="http://schemas.microsoft.com/office/powerpoint/2010/main" val="3008097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309A-27A5-1DF5-C7B8-B4B0826E6B87}"/>
              </a:ext>
            </a:extLst>
          </p:cNvPr>
          <p:cNvSpPr>
            <a:spLocks noGrp="1"/>
          </p:cNvSpPr>
          <p:nvPr>
            <p:ph type="title"/>
          </p:nvPr>
        </p:nvSpPr>
        <p:spPr/>
        <p:txBody>
          <a:bodyPr>
            <a:normAutofit fontScale="90000"/>
          </a:bodyPr>
          <a:lstStyle/>
          <a:p>
            <a:r>
              <a:rPr lang="en-GB"/>
              <a:t>Augmentation: Style Transfer &amp; In-painting</a:t>
            </a:r>
            <a:endParaRPr lang="LID4096"/>
          </a:p>
        </p:txBody>
      </p:sp>
      <p:sp>
        <p:nvSpPr>
          <p:cNvPr id="3" name="Text Placeholder 2">
            <a:extLst>
              <a:ext uri="{FF2B5EF4-FFF2-40B4-BE49-F238E27FC236}">
                <a16:creationId xmlns:a16="http://schemas.microsoft.com/office/drawing/2014/main" id="{ECB253D0-258F-1AA2-8178-1581E952FA0B}"/>
              </a:ext>
            </a:extLst>
          </p:cNvPr>
          <p:cNvSpPr>
            <a:spLocks noGrp="1"/>
          </p:cNvSpPr>
          <p:nvPr>
            <p:ph type="body" idx="1"/>
          </p:nvPr>
        </p:nvSpPr>
        <p:spPr/>
        <p:txBody>
          <a:bodyPr/>
          <a:lstStyle/>
          <a:p>
            <a:r>
              <a:rPr lang="en-US" dirty="0"/>
              <a:t>Style Transfer: De-coupling content (what is in the image) from rendering.</a:t>
            </a:r>
          </a:p>
          <a:p>
            <a:r>
              <a:rPr lang="en-US" dirty="0"/>
              <a:t>In-painting: The digital 'Pentimento'—surgical, non-destructive edits.</a:t>
            </a:r>
          </a:p>
          <a:p>
            <a:r>
              <a:rPr lang="en-US" dirty="0"/>
              <a:t>Out-painting: Narrative extension beyond the frame.</a:t>
            </a:r>
            <a:endParaRPr lang="LID4096" dirty="0"/>
          </a:p>
        </p:txBody>
      </p:sp>
    </p:spTree>
    <p:extLst>
      <p:ext uri="{BB962C8B-B14F-4D97-AF65-F5344CB8AC3E}">
        <p14:creationId xmlns:p14="http://schemas.microsoft.com/office/powerpoint/2010/main" val="2160398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63B42D-6A88-989B-67F4-CA04FC47989B}"/>
              </a:ext>
            </a:extLst>
          </p:cNvPr>
          <p:cNvSpPr txBox="1"/>
          <p:nvPr/>
        </p:nvSpPr>
        <p:spPr>
          <a:xfrm>
            <a:off x="972912" y="2921168"/>
            <a:ext cx="4652974" cy="1015663"/>
          </a:xfrm>
          <a:prstGeom prst="rect">
            <a:avLst/>
          </a:prstGeom>
          <a:noFill/>
        </p:spPr>
        <p:txBody>
          <a:bodyPr wrap="square" rtlCol="0">
            <a:spAutoFit/>
          </a:bodyPr>
          <a:lstStyle/>
          <a:p>
            <a:r>
              <a:rPr lang="en-GB" sz="6000" dirty="0">
                <a:solidFill>
                  <a:schemeClr val="bg1"/>
                </a:solidFill>
                <a:latin typeface="Segoe UI Light" panose="020B0502040204020203" pitchFamily="34" charset="0"/>
                <a:cs typeface="Segoe UI Light" panose="020B0502040204020203" pitchFamily="34" charset="0"/>
              </a:rPr>
              <a:t>Refik </a:t>
            </a:r>
            <a:r>
              <a:rPr lang="en-GB" sz="6000" dirty="0" err="1">
                <a:solidFill>
                  <a:schemeClr val="bg1"/>
                </a:solidFill>
                <a:latin typeface="Segoe UI Light" panose="020B0502040204020203" pitchFamily="34" charset="0"/>
                <a:cs typeface="Segoe UI Light" panose="020B0502040204020203" pitchFamily="34" charset="0"/>
              </a:rPr>
              <a:t>Anadol</a:t>
            </a:r>
            <a:endParaRPr lang="LID4096" sz="6000" dirty="0">
              <a:solidFill>
                <a:schemeClr val="bg1"/>
              </a:solidFill>
              <a:latin typeface="Segoe UI Light" panose="020B0502040204020203" pitchFamily="34" charset="0"/>
              <a:cs typeface="Segoe UI Light" panose="020B0502040204020203" pitchFamily="34" charset="0"/>
            </a:endParaRPr>
          </a:p>
        </p:txBody>
      </p:sp>
      <p:sp>
        <p:nvSpPr>
          <p:cNvPr id="7" name="TextBox 6">
            <a:extLst>
              <a:ext uri="{FF2B5EF4-FFF2-40B4-BE49-F238E27FC236}">
                <a16:creationId xmlns:a16="http://schemas.microsoft.com/office/drawing/2014/main" id="{688BECFA-C9F7-4AEC-902D-9CE24BD983D8}"/>
              </a:ext>
            </a:extLst>
          </p:cNvPr>
          <p:cNvSpPr txBox="1"/>
          <p:nvPr/>
        </p:nvSpPr>
        <p:spPr>
          <a:xfrm>
            <a:off x="7009498" y="2921168"/>
            <a:ext cx="4416235" cy="1015663"/>
          </a:xfrm>
          <a:prstGeom prst="rect">
            <a:avLst/>
          </a:prstGeom>
          <a:noFill/>
        </p:spPr>
        <p:txBody>
          <a:bodyPr wrap="square">
            <a:spAutoFit/>
          </a:bodyPr>
          <a:lstStyle/>
          <a:p>
            <a:r>
              <a:rPr lang="en-GB" sz="6000" i="0" dirty="0">
                <a:solidFill>
                  <a:schemeClr val="bg1"/>
                </a:solidFill>
                <a:effectLst/>
                <a:latin typeface="Segoe UI Light" panose="020B0502040204020203" pitchFamily="34" charset="0"/>
                <a:cs typeface="Segoe UI Light" panose="020B0502040204020203" pitchFamily="34" charset="0"/>
              </a:rPr>
              <a:t>Ali </a:t>
            </a:r>
            <a:r>
              <a:rPr lang="en-GB" sz="6000" i="0" dirty="0" err="1">
                <a:solidFill>
                  <a:schemeClr val="bg1"/>
                </a:solidFill>
                <a:effectLst/>
                <a:latin typeface="Segoe UI Light" panose="020B0502040204020203" pitchFamily="34" charset="0"/>
                <a:cs typeface="Segoe UI Light" panose="020B0502040204020203" pitchFamily="34" charset="0"/>
              </a:rPr>
              <a:t>Nikrang</a:t>
            </a:r>
            <a:endParaRPr lang="LID4096" sz="6000" dirty="0">
              <a:solidFill>
                <a:schemeClr val="bg1"/>
              </a:solidFill>
              <a:latin typeface="Segoe UI Light" panose="020B0502040204020203" pitchFamily="34" charset="0"/>
              <a:cs typeface="Segoe UI Light" panose="020B0502040204020203" pitchFamily="34" charset="0"/>
            </a:endParaRPr>
          </a:p>
        </p:txBody>
      </p:sp>
    </p:spTree>
    <p:extLst>
      <p:ext uri="{BB962C8B-B14F-4D97-AF65-F5344CB8AC3E}">
        <p14:creationId xmlns:p14="http://schemas.microsoft.com/office/powerpoint/2010/main" val="678581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E77AF-BD90-BD23-4F46-E398C061B0B3}"/>
              </a:ext>
            </a:extLst>
          </p:cNvPr>
          <p:cNvSpPr>
            <a:spLocks noGrp="1"/>
          </p:cNvSpPr>
          <p:nvPr>
            <p:ph type="title"/>
          </p:nvPr>
        </p:nvSpPr>
        <p:spPr/>
        <p:txBody>
          <a:bodyPr/>
          <a:lstStyle/>
          <a:p>
            <a:r>
              <a:rPr lang="en-US" dirty="0"/>
              <a:t>Example</a:t>
            </a:r>
            <a:endParaRPr lang="LID4096" dirty="0"/>
          </a:p>
        </p:txBody>
      </p:sp>
      <p:sp>
        <p:nvSpPr>
          <p:cNvPr id="3" name="Text Placeholder 2">
            <a:extLst>
              <a:ext uri="{FF2B5EF4-FFF2-40B4-BE49-F238E27FC236}">
                <a16:creationId xmlns:a16="http://schemas.microsoft.com/office/drawing/2014/main" id="{E93577AC-B175-6251-716A-9D365800A844}"/>
              </a:ext>
            </a:extLst>
          </p:cNvPr>
          <p:cNvSpPr>
            <a:spLocks noGrp="1"/>
          </p:cNvSpPr>
          <p:nvPr>
            <p:ph type="body" idx="1"/>
          </p:nvPr>
        </p:nvSpPr>
        <p:spPr/>
        <p:txBody>
          <a:bodyPr/>
          <a:lstStyle/>
          <a:p>
            <a:r>
              <a:rPr lang="en-US" dirty="0"/>
              <a:t>A student has a basic charcoal sketch of a city street. Using Style Transfer, they can "inject" the color theory and brushwork of a 1920s German Expressionist painting into that sketch.</a:t>
            </a:r>
            <a:endParaRPr lang="LID4096" dirty="0"/>
          </a:p>
        </p:txBody>
      </p:sp>
    </p:spTree>
    <p:extLst>
      <p:ext uri="{BB962C8B-B14F-4D97-AF65-F5344CB8AC3E}">
        <p14:creationId xmlns:p14="http://schemas.microsoft.com/office/powerpoint/2010/main" val="3080792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6653F-909D-C745-5BAB-570ADFB0E27A}"/>
              </a:ext>
            </a:extLst>
          </p:cNvPr>
          <p:cNvSpPr>
            <a:spLocks noGrp="1"/>
          </p:cNvSpPr>
          <p:nvPr>
            <p:ph type="title"/>
          </p:nvPr>
        </p:nvSpPr>
        <p:spPr/>
        <p:txBody>
          <a:bodyPr/>
          <a:lstStyle/>
          <a:p>
            <a:endParaRPr lang="LID4096"/>
          </a:p>
        </p:txBody>
      </p:sp>
      <p:sp>
        <p:nvSpPr>
          <p:cNvPr id="3" name="Text Placeholder 2">
            <a:extLst>
              <a:ext uri="{FF2B5EF4-FFF2-40B4-BE49-F238E27FC236}">
                <a16:creationId xmlns:a16="http://schemas.microsoft.com/office/drawing/2014/main" id="{5D932DD7-6D14-9207-6493-748364A38292}"/>
              </a:ext>
            </a:extLst>
          </p:cNvPr>
          <p:cNvSpPr>
            <a:spLocks noGrp="1"/>
          </p:cNvSpPr>
          <p:nvPr>
            <p:ph type="body" idx="1"/>
          </p:nvPr>
        </p:nvSpPr>
        <p:spPr/>
        <p:txBody>
          <a:bodyPr>
            <a:normAutofit fontScale="77500" lnSpcReduction="20000"/>
          </a:bodyPr>
          <a:lstStyle/>
          <a:p>
            <a:r>
              <a:rPr lang="en-US" dirty="0"/>
              <a:t>The Workflow: 1.  Content Image: A photo of a modern building.</a:t>
            </a:r>
          </a:p>
          <a:p>
            <a:r>
              <a:rPr lang="en-US" dirty="0"/>
              <a:t>2.  Style Reference: A high-resolution scan of a Japanese Ukiyo-e woodblock print.</a:t>
            </a:r>
          </a:p>
          <a:p>
            <a:r>
              <a:rPr lang="en-US" dirty="0"/>
              <a:t>3.  The Result: The modern building rendered with the flat colors, bold outlines, and atmospheric perspective of Hokusai.</a:t>
            </a:r>
          </a:p>
          <a:p>
            <a:r>
              <a:rPr lang="en-US" dirty="0"/>
              <a:t>"This isn't 'filtering.' It’s a way for a student to test a hypothesis: 'How does my composition hold up if I remove the realism and replace it with abstraction?' It’s a tool for Visual Literacy."</a:t>
            </a:r>
            <a:endParaRPr lang="LID4096" dirty="0"/>
          </a:p>
        </p:txBody>
      </p:sp>
    </p:spTree>
    <p:extLst>
      <p:ext uri="{BB962C8B-B14F-4D97-AF65-F5344CB8AC3E}">
        <p14:creationId xmlns:p14="http://schemas.microsoft.com/office/powerpoint/2010/main" val="633018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7CF0-8C81-6A3F-E68D-D8D70EB4A648}"/>
              </a:ext>
            </a:extLst>
          </p:cNvPr>
          <p:cNvSpPr>
            <a:spLocks noGrp="1"/>
          </p:cNvSpPr>
          <p:nvPr>
            <p:ph type="title"/>
          </p:nvPr>
        </p:nvSpPr>
        <p:spPr/>
        <p:txBody>
          <a:bodyPr/>
          <a:lstStyle/>
          <a:p>
            <a:r>
              <a:rPr lang="en-US"/>
              <a:t>Pillar 3: Curation – The Art of 'No'</a:t>
            </a:r>
            <a:endParaRPr lang="LID4096"/>
          </a:p>
        </p:txBody>
      </p:sp>
      <p:sp>
        <p:nvSpPr>
          <p:cNvPr id="3" name="Text Placeholder 2">
            <a:extLst>
              <a:ext uri="{FF2B5EF4-FFF2-40B4-BE49-F238E27FC236}">
                <a16:creationId xmlns:a16="http://schemas.microsoft.com/office/drawing/2014/main" id="{9CB33682-CFFB-7F83-7EE6-1596B3C2A7A9}"/>
              </a:ext>
            </a:extLst>
          </p:cNvPr>
          <p:cNvSpPr>
            <a:spLocks noGrp="1"/>
          </p:cNvSpPr>
          <p:nvPr>
            <p:ph type="body" idx="1"/>
          </p:nvPr>
        </p:nvSpPr>
        <p:spPr/>
        <p:txBody>
          <a:bodyPr>
            <a:normAutofit fontScale="92500"/>
          </a:bodyPr>
          <a:lstStyle/>
          <a:p>
            <a:r>
              <a:rPr lang="en-US" dirty="0"/>
              <a:t>The Shift from Scarcity to Abundance.</a:t>
            </a:r>
          </a:p>
          <a:p>
            <a:r>
              <a:rPr lang="en-US" dirty="0"/>
              <a:t>The Artist as Director: Making 1,000 choices for 1 final 'cut'.</a:t>
            </a:r>
          </a:p>
          <a:p>
            <a:r>
              <a:rPr lang="en-US" dirty="0"/>
              <a:t>Interrogating Bias: Breaking the 'Generic AI Aesthetic'.</a:t>
            </a:r>
          </a:p>
          <a:p>
            <a:r>
              <a:rPr lang="en-US" dirty="0"/>
              <a:t>Visual Judgment: The skill that cannot be automated.</a:t>
            </a:r>
            <a:endParaRPr lang="LID4096" dirty="0"/>
          </a:p>
        </p:txBody>
      </p:sp>
    </p:spTree>
    <p:extLst>
      <p:ext uri="{BB962C8B-B14F-4D97-AF65-F5344CB8AC3E}">
        <p14:creationId xmlns:p14="http://schemas.microsoft.com/office/powerpoint/2010/main" val="1838537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ADE4-61F9-7108-7FB8-72C936CEAD2E}"/>
              </a:ext>
            </a:extLst>
          </p:cNvPr>
          <p:cNvSpPr>
            <a:spLocks noGrp="1"/>
          </p:cNvSpPr>
          <p:nvPr>
            <p:ph type="title"/>
          </p:nvPr>
        </p:nvSpPr>
        <p:spPr/>
        <p:txBody>
          <a:bodyPr/>
          <a:lstStyle/>
          <a:p>
            <a:r>
              <a:rPr lang="en-US" dirty="0"/>
              <a:t>Curation: The Art of "No"</a:t>
            </a:r>
            <a:endParaRPr lang="LID4096" dirty="0"/>
          </a:p>
        </p:txBody>
      </p:sp>
      <p:sp>
        <p:nvSpPr>
          <p:cNvPr id="3" name="Text Placeholder 2">
            <a:extLst>
              <a:ext uri="{FF2B5EF4-FFF2-40B4-BE49-F238E27FC236}">
                <a16:creationId xmlns:a16="http://schemas.microsoft.com/office/drawing/2014/main" id="{8F1A5FCD-A17F-6FEA-0754-4FF5749136D1}"/>
              </a:ext>
            </a:extLst>
          </p:cNvPr>
          <p:cNvSpPr>
            <a:spLocks noGrp="1"/>
          </p:cNvSpPr>
          <p:nvPr>
            <p:ph type="body" idx="1"/>
          </p:nvPr>
        </p:nvSpPr>
        <p:spPr/>
        <p:txBody>
          <a:bodyPr/>
          <a:lstStyle/>
          <a:p>
            <a:r>
              <a:rPr lang="en-US" dirty="0"/>
              <a:t>In traditional art, the struggle is </a:t>
            </a:r>
            <a:r>
              <a:rPr lang="en-US" b="1" dirty="0"/>
              <a:t>Scarcity</a:t>
            </a:r>
            <a:r>
              <a:rPr lang="en-US" dirty="0"/>
              <a:t> (the blank canvas, the expensive stone). In AI art, the struggle is </a:t>
            </a:r>
            <a:r>
              <a:rPr lang="en-US" b="1" dirty="0"/>
              <a:t>Abundance</a:t>
            </a:r>
            <a:r>
              <a:rPr lang="en-US" dirty="0"/>
              <a:t>. If a student can generate 1,000 images in an hour, their "skill" is no longer about making the image—it is about having the </a:t>
            </a:r>
            <a:r>
              <a:rPr lang="en-US" b="1" dirty="0"/>
              <a:t>Visual Literacy</a:t>
            </a:r>
            <a:r>
              <a:rPr lang="en-US" dirty="0"/>
              <a:t> to know which 999 images to throw away.</a:t>
            </a:r>
            <a:endParaRPr lang="LID4096" dirty="0"/>
          </a:p>
        </p:txBody>
      </p:sp>
    </p:spTree>
    <p:extLst>
      <p:ext uri="{BB962C8B-B14F-4D97-AF65-F5344CB8AC3E}">
        <p14:creationId xmlns:p14="http://schemas.microsoft.com/office/powerpoint/2010/main" val="1271386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D933F-AE50-D47B-7E7A-2ACAC61BD2CE}"/>
              </a:ext>
            </a:extLst>
          </p:cNvPr>
          <p:cNvSpPr>
            <a:spLocks noGrp="1"/>
          </p:cNvSpPr>
          <p:nvPr>
            <p:ph type="title"/>
          </p:nvPr>
        </p:nvSpPr>
        <p:spPr/>
        <p:txBody>
          <a:bodyPr/>
          <a:lstStyle/>
          <a:p>
            <a:r>
              <a:rPr lang="en-US" dirty="0"/>
              <a:t>Example</a:t>
            </a:r>
            <a:endParaRPr lang="LID4096" dirty="0"/>
          </a:p>
        </p:txBody>
      </p:sp>
      <p:sp>
        <p:nvSpPr>
          <p:cNvPr id="3" name="Text Placeholder 2">
            <a:extLst>
              <a:ext uri="{FF2B5EF4-FFF2-40B4-BE49-F238E27FC236}">
                <a16:creationId xmlns:a16="http://schemas.microsoft.com/office/drawing/2014/main" id="{8E108831-5654-ACB8-E7A1-33F37FA77988}"/>
              </a:ext>
            </a:extLst>
          </p:cNvPr>
          <p:cNvSpPr>
            <a:spLocks noGrp="1"/>
          </p:cNvSpPr>
          <p:nvPr>
            <p:ph type="body" idx="1"/>
          </p:nvPr>
        </p:nvSpPr>
        <p:spPr/>
        <p:txBody>
          <a:bodyPr>
            <a:normAutofit fontScale="70000" lnSpcReduction="20000"/>
          </a:bodyPr>
          <a:lstStyle/>
          <a:p>
            <a:r>
              <a:rPr lang="en-US" dirty="0"/>
              <a:t>A student wants to create a series on "Urban Loneliness.</a:t>
            </a:r>
          </a:p>
          <a:p>
            <a:r>
              <a:rPr lang="en-US" dirty="0"/>
              <a:t>"The AI Output: 50 images of people sitting alone in cafes.</a:t>
            </a:r>
          </a:p>
          <a:p>
            <a:r>
              <a:rPr lang="en-US" dirty="0"/>
              <a:t>The Curatorial Move: The student </a:t>
            </a:r>
            <a:r>
              <a:rPr lang="en-US" dirty="0" err="1"/>
              <a:t>realises</a:t>
            </a:r>
            <a:r>
              <a:rPr lang="en-US" dirty="0"/>
              <a:t> 45 of them are "clichés" (too cinematic, too pretty). </a:t>
            </a:r>
          </a:p>
          <a:p>
            <a:r>
              <a:rPr lang="en-US" dirty="0"/>
              <a:t>Selects the 5 that have a specific, unsettling "dead" lighting that reminds them of Edward Hopper’s Nighthawks.</a:t>
            </a:r>
          </a:p>
          <a:p>
            <a:r>
              <a:rPr lang="en-US" dirty="0"/>
              <a:t>The Pitch to Academics: "We aren't grading them on the 1,000 images the AI made; we are grading them on the 1 image they chose to keep. Choice is the highest form of artistic agency."</a:t>
            </a:r>
            <a:endParaRPr lang="LID4096" dirty="0"/>
          </a:p>
        </p:txBody>
      </p:sp>
    </p:spTree>
    <p:extLst>
      <p:ext uri="{BB962C8B-B14F-4D97-AF65-F5344CB8AC3E}">
        <p14:creationId xmlns:p14="http://schemas.microsoft.com/office/powerpoint/2010/main" val="2579544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D2A1-9952-8776-4FF8-0F5E36187B9D}"/>
              </a:ext>
            </a:extLst>
          </p:cNvPr>
          <p:cNvSpPr>
            <a:spLocks noGrp="1"/>
          </p:cNvSpPr>
          <p:nvPr>
            <p:ph type="title"/>
          </p:nvPr>
        </p:nvSpPr>
        <p:spPr/>
        <p:txBody>
          <a:bodyPr>
            <a:normAutofit fontScale="90000"/>
          </a:bodyPr>
          <a:lstStyle/>
          <a:p>
            <a:r>
              <a:rPr lang="en-GB" dirty="0"/>
              <a:t>Critique: Interrogating the "Latent Space"</a:t>
            </a:r>
            <a:endParaRPr lang="LID4096" dirty="0"/>
          </a:p>
        </p:txBody>
      </p:sp>
      <p:sp>
        <p:nvSpPr>
          <p:cNvPr id="3" name="Text Placeholder 2">
            <a:extLst>
              <a:ext uri="{FF2B5EF4-FFF2-40B4-BE49-F238E27FC236}">
                <a16:creationId xmlns:a16="http://schemas.microsoft.com/office/drawing/2014/main" id="{77BC6BBF-2064-904F-81D6-DA8435363309}"/>
              </a:ext>
            </a:extLst>
          </p:cNvPr>
          <p:cNvSpPr>
            <a:spLocks noGrp="1"/>
          </p:cNvSpPr>
          <p:nvPr>
            <p:ph type="body" idx="1"/>
          </p:nvPr>
        </p:nvSpPr>
        <p:spPr/>
        <p:txBody>
          <a:bodyPr/>
          <a:lstStyle/>
          <a:p>
            <a:r>
              <a:rPr lang="en-US" dirty="0"/>
              <a:t>AI doesn't have a "voice"; it has a "database." The artist’s job is to critique the machine’s output for bias, genericism, and "hallucinations."</a:t>
            </a:r>
            <a:endParaRPr lang="LID4096" dirty="0"/>
          </a:p>
        </p:txBody>
      </p:sp>
    </p:spTree>
    <p:extLst>
      <p:ext uri="{BB962C8B-B14F-4D97-AF65-F5344CB8AC3E}">
        <p14:creationId xmlns:p14="http://schemas.microsoft.com/office/powerpoint/2010/main" val="689984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F1658-0ABE-AD8F-604B-3ED4687DB9CB}"/>
              </a:ext>
            </a:extLst>
          </p:cNvPr>
          <p:cNvSpPr>
            <a:spLocks noGrp="1"/>
          </p:cNvSpPr>
          <p:nvPr>
            <p:ph type="title"/>
          </p:nvPr>
        </p:nvSpPr>
        <p:spPr/>
        <p:txBody>
          <a:bodyPr/>
          <a:lstStyle/>
          <a:p>
            <a:r>
              <a:rPr lang="en-US" dirty="0"/>
              <a:t>Example</a:t>
            </a:r>
            <a:endParaRPr lang="LID4096" dirty="0"/>
          </a:p>
        </p:txBody>
      </p:sp>
      <p:sp>
        <p:nvSpPr>
          <p:cNvPr id="3" name="Text Placeholder 2">
            <a:extLst>
              <a:ext uri="{FF2B5EF4-FFF2-40B4-BE49-F238E27FC236}">
                <a16:creationId xmlns:a16="http://schemas.microsoft.com/office/drawing/2014/main" id="{89E419FF-9851-963A-673C-D274282672FC}"/>
              </a:ext>
            </a:extLst>
          </p:cNvPr>
          <p:cNvSpPr>
            <a:spLocks noGrp="1"/>
          </p:cNvSpPr>
          <p:nvPr>
            <p:ph type="body" idx="1"/>
          </p:nvPr>
        </p:nvSpPr>
        <p:spPr/>
        <p:txBody>
          <a:bodyPr>
            <a:normAutofit fontScale="62500" lnSpcReduction="20000"/>
          </a:bodyPr>
          <a:lstStyle/>
          <a:p>
            <a:r>
              <a:rPr lang="en-US" dirty="0"/>
              <a:t>The "Aesthetic Drift" Exercise.</a:t>
            </a:r>
          </a:p>
          <a:p>
            <a:r>
              <a:rPr lang="en-US" dirty="0"/>
              <a:t>The Prompt: "A beautiful woman in a garden.“</a:t>
            </a:r>
          </a:p>
          <a:p>
            <a:r>
              <a:rPr lang="en-US" dirty="0"/>
              <a:t>The AI Output: A generic, airbrushed, Western-centric model.</a:t>
            </a:r>
          </a:p>
          <a:p>
            <a:r>
              <a:rPr lang="en-US" dirty="0"/>
              <a:t>The Critique: The student must ask: "Why did the AI choose this specific beauty standard? How can I 'break' this bias to align with my actual intent?“</a:t>
            </a:r>
          </a:p>
          <a:p>
            <a:r>
              <a:rPr lang="en-US" dirty="0"/>
              <a:t>The Action: The student injects terms like "asymmetrical features," "harsh noon sun," or "sub-Saharan architecture" to force the AI out of its "average" setting.</a:t>
            </a:r>
          </a:p>
          <a:p>
            <a:r>
              <a:rPr lang="en-US" dirty="0"/>
              <a:t>The Pitch: "Critique in the age of AI isn't just about the final product. It’s about interrogating the tool. We are teaching students to be 'Algorithmic Skeptics' who refuse the machine's first, easiest answer."</a:t>
            </a:r>
            <a:endParaRPr lang="LID4096" dirty="0"/>
          </a:p>
        </p:txBody>
      </p:sp>
    </p:spTree>
    <p:extLst>
      <p:ext uri="{BB962C8B-B14F-4D97-AF65-F5344CB8AC3E}">
        <p14:creationId xmlns:p14="http://schemas.microsoft.com/office/powerpoint/2010/main" val="1340435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EB42A-A3D1-80FF-8925-4AC0ABCBC334}"/>
              </a:ext>
            </a:extLst>
          </p:cNvPr>
          <p:cNvSpPr>
            <a:spLocks noGrp="1"/>
          </p:cNvSpPr>
          <p:nvPr>
            <p:ph type="title"/>
          </p:nvPr>
        </p:nvSpPr>
        <p:spPr/>
        <p:txBody>
          <a:bodyPr/>
          <a:lstStyle/>
          <a:p>
            <a:r>
              <a:rPr lang="en-US" dirty="0"/>
              <a:t>The "Director" vs. The "Laborer"</a:t>
            </a:r>
            <a:endParaRPr lang="LID4096" dirty="0"/>
          </a:p>
        </p:txBody>
      </p:sp>
      <p:sp>
        <p:nvSpPr>
          <p:cNvPr id="3" name="Text Placeholder 2">
            <a:extLst>
              <a:ext uri="{FF2B5EF4-FFF2-40B4-BE49-F238E27FC236}">
                <a16:creationId xmlns:a16="http://schemas.microsoft.com/office/drawing/2014/main" id="{59AD42B6-ABB0-0567-4B9A-BD16731D372C}"/>
              </a:ext>
            </a:extLst>
          </p:cNvPr>
          <p:cNvSpPr>
            <a:spLocks noGrp="1"/>
          </p:cNvSpPr>
          <p:nvPr>
            <p:ph type="body" idx="1"/>
          </p:nvPr>
        </p:nvSpPr>
        <p:spPr/>
        <p:txBody>
          <a:bodyPr/>
          <a:lstStyle/>
          <a:p>
            <a:r>
              <a:rPr lang="en-US" dirty="0"/>
              <a:t>Shift the metaphor. Instead of comparing the AI artist to a painter, compare them to a </a:t>
            </a:r>
            <a:r>
              <a:rPr lang="en-US" b="1" dirty="0"/>
              <a:t>Film Director</a:t>
            </a:r>
            <a:endParaRPr lang="LID4096" dirty="0"/>
          </a:p>
        </p:txBody>
      </p:sp>
    </p:spTree>
    <p:extLst>
      <p:ext uri="{BB962C8B-B14F-4D97-AF65-F5344CB8AC3E}">
        <p14:creationId xmlns:p14="http://schemas.microsoft.com/office/powerpoint/2010/main" val="8578471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D46E-EFCC-67E1-C099-FE5760A62E43}"/>
              </a:ext>
            </a:extLst>
          </p:cNvPr>
          <p:cNvSpPr>
            <a:spLocks noGrp="1"/>
          </p:cNvSpPr>
          <p:nvPr>
            <p:ph type="title"/>
          </p:nvPr>
        </p:nvSpPr>
        <p:spPr/>
        <p:txBody>
          <a:bodyPr>
            <a:normAutofit fontScale="90000"/>
          </a:bodyPr>
          <a:lstStyle/>
          <a:p>
            <a:r>
              <a:rPr lang="en-US" b="1" dirty="0"/>
              <a:t>Workshop Activity: "The Blind Curation"</a:t>
            </a:r>
            <a:br>
              <a:rPr lang="en-US" b="1" dirty="0"/>
            </a:br>
            <a:endParaRPr lang="LID4096" dirty="0"/>
          </a:p>
        </p:txBody>
      </p:sp>
      <p:sp>
        <p:nvSpPr>
          <p:cNvPr id="3" name="Text Placeholder 2">
            <a:extLst>
              <a:ext uri="{FF2B5EF4-FFF2-40B4-BE49-F238E27FC236}">
                <a16:creationId xmlns:a16="http://schemas.microsoft.com/office/drawing/2014/main" id="{C7F31CF8-E27F-101D-689D-190EDF474EA5}"/>
              </a:ext>
            </a:extLst>
          </p:cNvPr>
          <p:cNvSpPr>
            <a:spLocks noGrp="1"/>
          </p:cNvSpPr>
          <p:nvPr>
            <p:ph type="body" idx="1"/>
          </p:nvPr>
        </p:nvSpPr>
        <p:spPr/>
        <p:txBody>
          <a:bodyPr>
            <a:normAutofit fontScale="85000" lnSpcReduction="20000"/>
          </a:bodyPr>
          <a:lstStyle/>
          <a:p>
            <a:r>
              <a:rPr lang="en-US" dirty="0"/>
              <a:t>Generate 10 images live based on a single, vague prompt (e.g., "A sculpture of grief").</a:t>
            </a:r>
          </a:p>
          <a:p>
            <a:r>
              <a:rPr lang="en-US" dirty="0"/>
              <a:t>Pick the 'best' one and justify why using formal art terms (Line, Balance, Tension).</a:t>
            </a:r>
          </a:p>
          <a:p>
            <a:r>
              <a:rPr lang="en-US" dirty="0"/>
              <a:t>The Lesson: "Notice that you are all using your 20+ years of academic training to judge these images. The AI didn't do that part. The Art happened in the moment you applied your expert 'gaze' to the pile of pixels."</a:t>
            </a:r>
          </a:p>
          <a:p>
            <a:endParaRPr lang="LID4096" dirty="0"/>
          </a:p>
        </p:txBody>
      </p:sp>
    </p:spTree>
    <p:extLst>
      <p:ext uri="{BB962C8B-B14F-4D97-AF65-F5344CB8AC3E}">
        <p14:creationId xmlns:p14="http://schemas.microsoft.com/office/powerpoint/2010/main" val="2650159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4F45A-8597-44CA-6052-97785C692439}"/>
              </a:ext>
            </a:extLst>
          </p:cNvPr>
          <p:cNvSpPr>
            <a:spLocks noGrp="1"/>
          </p:cNvSpPr>
          <p:nvPr>
            <p:ph type="title"/>
          </p:nvPr>
        </p:nvSpPr>
        <p:spPr/>
        <p:txBody>
          <a:bodyPr/>
          <a:lstStyle/>
          <a:p>
            <a:r>
              <a:rPr lang="en-US"/>
              <a:t>Ethics &amp; IP: The 2026 Landscape</a:t>
            </a:r>
            <a:endParaRPr lang="LID4096"/>
          </a:p>
        </p:txBody>
      </p:sp>
      <p:sp>
        <p:nvSpPr>
          <p:cNvPr id="3" name="Text Placeholder 2">
            <a:extLst>
              <a:ext uri="{FF2B5EF4-FFF2-40B4-BE49-F238E27FC236}">
                <a16:creationId xmlns:a16="http://schemas.microsoft.com/office/drawing/2014/main" id="{6F50F2B3-BF98-7A33-E428-6C6D83517B2F}"/>
              </a:ext>
            </a:extLst>
          </p:cNvPr>
          <p:cNvSpPr>
            <a:spLocks noGrp="1"/>
          </p:cNvSpPr>
          <p:nvPr>
            <p:ph type="body" idx="1"/>
          </p:nvPr>
        </p:nvSpPr>
        <p:spPr/>
        <p:txBody>
          <a:bodyPr/>
          <a:lstStyle/>
          <a:p>
            <a:r>
              <a:rPr lang="en-US" dirty="0"/>
              <a:t>Authorship: No Human = No Copyright.</a:t>
            </a:r>
          </a:p>
          <a:p>
            <a:r>
              <a:rPr lang="en-US" dirty="0"/>
              <a:t>Fair Use: Training as 'Transformative Learning'.</a:t>
            </a:r>
          </a:p>
          <a:p>
            <a:r>
              <a:rPr lang="en-US" dirty="0"/>
              <a:t>Transparency: Utilizing Content Credentials (C2PA).</a:t>
            </a:r>
            <a:endParaRPr lang="LID4096" dirty="0"/>
          </a:p>
        </p:txBody>
      </p:sp>
    </p:spTree>
    <p:extLst>
      <p:ext uri="{BB962C8B-B14F-4D97-AF65-F5344CB8AC3E}">
        <p14:creationId xmlns:p14="http://schemas.microsoft.com/office/powerpoint/2010/main" val="3868434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174A4-F86A-B303-3BF8-AF7BEF89FB68}"/>
              </a:ext>
            </a:extLst>
          </p:cNvPr>
          <p:cNvSpPr>
            <a:spLocks noGrp="1"/>
          </p:cNvSpPr>
          <p:nvPr>
            <p:ph type="title"/>
          </p:nvPr>
        </p:nvSpPr>
        <p:spPr/>
        <p:txBody>
          <a:bodyPr/>
          <a:lstStyle/>
          <a:p>
            <a:r>
              <a:rPr lang="en-GB"/>
              <a:t>The Historical Arc</a:t>
            </a:r>
            <a:endParaRPr lang="LID4096"/>
          </a:p>
        </p:txBody>
      </p:sp>
      <p:sp>
        <p:nvSpPr>
          <p:cNvPr id="3" name="Text Placeholder 2">
            <a:extLst>
              <a:ext uri="{FF2B5EF4-FFF2-40B4-BE49-F238E27FC236}">
                <a16:creationId xmlns:a16="http://schemas.microsoft.com/office/drawing/2014/main" id="{3628DF5D-B576-3B00-5D13-34C12DD7EA66}"/>
              </a:ext>
            </a:extLst>
          </p:cNvPr>
          <p:cNvSpPr>
            <a:spLocks noGrp="1"/>
          </p:cNvSpPr>
          <p:nvPr>
            <p:ph type="body" idx="1"/>
          </p:nvPr>
        </p:nvSpPr>
        <p:spPr/>
        <p:txBody>
          <a:bodyPr/>
          <a:lstStyle/>
          <a:p>
            <a:r>
              <a:rPr lang="en-US" dirty="0"/>
              <a:t>The Camera Obscura: 17th-century 'cheating' or tool for perspective?</a:t>
            </a:r>
          </a:p>
          <a:p>
            <a:r>
              <a:rPr lang="en-US" dirty="0"/>
              <a:t>The Undo Button (</a:t>
            </a:r>
            <a:r>
              <a:rPr lang="en-US" dirty="0" err="1"/>
              <a:t>Ctrl+Z</a:t>
            </a:r>
            <a:r>
              <a:rPr lang="en-US" dirty="0"/>
              <a:t>): How non-destructive editing changed the 'bravery' of the mark.</a:t>
            </a:r>
          </a:p>
          <a:p>
            <a:r>
              <a:rPr lang="en-US" dirty="0"/>
              <a:t>The AI Shift: Moving skill from Manual Execution to Conceptual Intent.</a:t>
            </a:r>
            <a:endParaRPr lang="LID4096" dirty="0"/>
          </a:p>
        </p:txBody>
      </p:sp>
    </p:spTree>
    <p:extLst>
      <p:ext uri="{BB962C8B-B14F-4D97-AF65-F5344CB8AC3E}">
        <p14:creationId xmlns:p14="http://schemas.microsoft.com/office/powerpoint/2010/main" val="31526009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1BFA6-272A-8E0A-0839-362945098D6E}"/>
              </a:ext>
            </a:extLst>
          </p:cNvPr>
          <p:cNvSpPr>
            <a:spLocks noGrp="1"/>
          </p:cNvSpPr>
          <p:nvPr>
            <p:ph type="title"/>
          </p:nvPr>
        </p:nvSpPr>
        <p:spPr/>
        <p:txBody>
          <a:bodyPr>
            <a:normAutofit fontScale="90000"/>
          </a:bodyPr>
          <a:lstStyle/>
          <a:p>
            <a:r>
              <a:rPr lang="en-US"/>
              <a:t>Case Study: Getty Images vs. Stability AI</a:t>
            </a:r>
            <a:endParaRPr lang="LID4096"/>
          </a:p>
        </p:txBody>
      </p:sp>
      <p:sp>
        <p:nvSpPr>
          <p:cNvPr id="3" name="Text Placeholder 2">
            <a:extLst>
              <a:ext uri="{FF2B5EF4-FFF2-40B4-BE49-F238E27FC236}">
                <a16:creationId xmlns:a16="http://schemas.microsoft.com/office/drawing/2014/main" id="{F1482611-3818-840D-051C-67579A21E43F}"/>
              </a:ext>
            </a:extLst>
          </p:cNvPr>
          <p:cNvSpPr>
            <a:spLocks noGrp="1"/>
          </p:cNvSpPr>
          <p:nvPr>
            <p:ph type="body" idx="1"/>
          </p:nvPr>
        </p:nvSpPr>
        <p:spPr/>
        <p:txBody>
          <a:bodyPr/>
          <a:lstStyle/>
          <a:p>
            <a:r>
              <a:rPr lang="en-US" dirty="0"/>
              <a:t>The Trademark Win: Watermarks as proof of data use.</a:t>
            </a:r>
          </a:p>
          <a:p>
            <a:r>
              <a:rPr lang="en-US" dirty="0"/>
              <a:t>The Copyright Ruling: 'Weights' are mathematical patterns, not copies.</a:t>
            </a:r>
          </a:p>
          <a:p>
            <a:r>
              <a:rPr lang="en-US" dirty="0"/>
              <a:t>The Lesson: Learning vs. Photocopying.</a:t>
            </a:r>
            <a:endParaRPr lang="LID4096" dirty="0"/>
          </a:p>
        </p:txBody>
      </p:sp>
    </p:spTree>
    <p:extLst>
      <p:ext uri="{BB962C8B-B14F-4D97-AF65-F5344CB8AC3E}">
        <p14:creationId xmlns:p14="http://schemas.microsoft.com/office/powerpoint/2010/main" val="31046562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AEF01-5B5A-0E13-1233-DEAC18E6ADD0}"/>
              </a:ext>
            </a:extLst>
          </p:cNvPr>
          <p:cNvSpPr>
            <a:spLocks noGrp="1"/>
          </p:cNvSpPr>
          <p:nvPr>
            <p:ph type="title"/>
          </p:nvPr>
        </p:nvSpPr>
        <p:spPr/>
        <p:txBody>
          <a:bodyPr/>
          <a:lstStyle/>
          <a:p>
            <a:r>
              <a:rPr lang="en-GB"/>
              <a:t>The Grading Rubric</a:t>
            </a:r>
            <a:endParaRPr lang="LID4096"/>
          </a:p>
        </p:txBody>
      </p:sp>
      <p:sp>
        <p:nvSpPr>
          <p:cNvPr id="3" name="Text Placeholder 2">
            <a:extLst>
              <a:ext uri="{FF2B5EF4-FFF2-40B4-BE49-F238E27FC236}">
                <a16:creationId xmlns:a16="http://schemas.microsoft.com/office/drawing/2014/main" id="{D44C63F8-8B69-7ECE-F1F6-19E8531F2570}"/>
              </a:ext>
            </a:extLst>
          </p:cNvPr>
          <p:cNvSpPr>
            <a:spLocks noGrp="1"/>
          </p:cNvSpPr>
          <p:nvPr>
            <p:ph type="body" idx="1"/>
          </p:nvPr>
        </p:nvSpPr>
        <p:spPr/>
        <p:txBody>
          <a:bodyPr>
            <a:normAutofit lnSpcReduction="10000"/>
          </a:bodyPr>
          <a:lstStyle/>
          <a:p>
            <a:r>
              <a:rPr lang="en-US" dirty="0"/>
              <a:t>Weight: 60% Process Journal | 40% Final Output.</a:t>
            </a:r>
          </a:p>
          <a:p>
            <a:r>
              <a:rPr lang="en-US" dirty="0"/>
              <a:t>Conceptual Depth: Moving past 'first-thought' prompts.</a:t>
            </a:r>
          </a:p>
          <a:p>
            <a:r>
              <a:rPr lang="en-US" dirty="0"/>
              <a:t>Iterative Proof: Documentation of prompt evolution.</a:t>
            </a:r>
          </a:p>
          <a:p>
            <a:r>
              <a:rPr lang="en-US" dirty="0"/>
              <a:t>Technical Control: Integration with manual media.</a:t>
            </a:r>
            <a:endParaRPr lang="LID4096" dirty="0"/>
          </a:p>
        </p:txBody>
      </p:sp>
    </p:spTree>
    <p:extLst>
      <p:ext uri="{BB962C8B-B14F-4D97-AF65-F5344CB8AC3E}">
        <p14:creationId xmlns:p14="http://schemas.microsoft.com/office/powerpoint/2010/main" val="15266453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9AB84-D068-0649-55ED-C16C2A4421FA}"/>
              </a:ext>
            </a:extLst>
          </p:cNvPr>
          <p:cNvSpPr>
            <a:spLocks noGrp="1"/>
          </p:cNvSpPr>
          <p:nvPr>
            <p:ph type="ctrTitle"/>
          </p:nvPr>
        </p:nvSpPr>
        <p:spPr/>
        <p:txBody>
          <a:bodyPr/>
          <a:lstStyle/>
          <a:p>
            <a:r>
              <a:rPr lang="en-US"/>
              <a:t>Conclusion: The Mind vs. The Machine</a:t>
            </a:r>
            <a:endParaRPr lang="LID4096"/>
          </a:p>
        </p:txBody>
      </p:sp>
      <p:sp>
        <p:nvSpPr>
          <p:cNvPr id="3" name="Subtitle 2">
            <a:extLst>
              <a:ext uri="{FF2B5EF4-FFF2-40B4-BE49-F238E27FC236}">
                <a16:creationId xmlns:a16="http://schemas.microsoft.com/office/drawing/2014/main" id="{F8A6DFF2-9113-3148-F7C1-3C6AB7DAB0E3}"/>
              </a:ext>
            </a:extLst>
          </p:cNvPr>
          <p:cNvSpPr>
            <a:spLocks noGrp="1"/>
          </p:cNvSpPr>
          <p:nvPr>
            <p:ph type="subTitle" idx="1"/>
          </p:nvPr>
        </p:nvSpPr>
        <p:spPr/>
        <p:txBody>
          <a:bodyPr>
            <a:normAutofit/>
          </a:bodyPr>
          <a:lstStyle/>
          <a:p>
            <a:r>
              <a:rPr lang="en-US"/>
              <a:t>AI is a fast brush, but it has no 'Why.' </a:t>
            </a:r>
          </a:p>
          <a:p>
            <a:r>
              <a:rPr lang="en-US"/>
              <a:t>The human perspective cannot be commoditized.</a:t>
            </a:r>
            <a:endParaRPr lang="LID4096"/>
          </a:p>
        </p:txBody>
      </p:sp>
    </p:spTree>
    <p:extLst>
      <p:ext uri="{BB962C8B-B14F-4D97-AF65-F5344CB8AC3E}">
        <p14:creationId xmlns:p14="http://schemas.microsoft.com/office/powerpoint/2010/main" val="169731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06525FF-28E9-BDAA-C4F0-F376A96FAF5B}"/>
              </a:ext>
            </a:extLst>
          </p:cNvPr>
          <p:cNvGraphicFramePr>
            <a:graphicFrameLocks noGrp="1"/>
          </p:cNvGraphicFramePr>
          <p:nvPr>
            <p:extLst>
              <p:ext uri="{D42A27DB-BD31-4B8C-83A1-F6EECF244321}">
                <p14:modId xmlns:p14="http://schemas.microsoft.com/office/powerpoint/2010/main" val="1150160969"/>
              </p:ext>
            </p:extLst>
          </p:nvPr>
        </p:nvGraphicFramePr>
        <p:xfrm>
          <a:off x="573727" y="489032"/>
          <a:ext cx="11044545" cy="5629519"/>
        </p:xfrm>
        <a:graphic>
          <a:graphicData uri="http://schemas.openxmlformats.org/drawingml/2006/table">
            <a:tbl>
              <a:tblPr/>
              <a:tblGrid>
                <a:gridCol w="3681515">
                  <a:extLst>
                    <a:ext uri="{9D8B030D-6E8A-4147-A177-3AD203B41FA5}">
                      <a16:colId xmlns:a16="http://schemas.microsoft.com/office/drawing/2014/main" val="2359843650"/>
                    </a:ext>
                  </a:extLst>
                </a:gridCol>
                <a:gridCol w="3681515">
                  <a:extLst>
                    <a:ext uri="{9D8B030D-6E8A-4147-A177-3AD203B41FA5}">
                      <a16:colId xmlns:a16="http://schemas.microsoft.com/office/drawing/2014/main" val="2933925693"/>
                    </a:ext>
                  </a:extLst>
                </a:gridCol>
                <a:gridCol w="3681515">
                  <a:extLst>
                    <a:ext uri="{9D8B030D-6E8A-4147-A177-3AD203B41FA5}">
                      <a16:colId xmlns:a16="http://schemas.microsoft.com/office/drawing/2014/main" val="4144844904"/>
                    </a:ext>
                  </a:extLst>
                </a:gridCol>
              </a:tblGrid>
              <a:tr h="580011">
                <a:tc>
                  <a:txBody>
                    <a:bodyPr/>
                    <a:lstStyle/>
                    <a:p>
                      <a:pPr rtl="0">
                        <a:buNone/>
                      </a:pPr>
                      <a:r>
                        <a:rPr lang="en-GB" sz="2400" b="0" dirty="0">
                          <a:solidFill>
                            <a:schemeClr val="bg1"/>
                          </a:solidFill>
                          <a:effectLst/>
                          <a:latin typeface="Segoe UI Light" panose="020B0502040204020203" pitchFamily="34" charset="0"/>
                          <a:cs typeface="Segoe UI Light" panose="020B0502040204020203" pitchFamily="34" charset="0"/>
                        </a:rPr>
                        <a:t>Tool</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2400" b="0" dirty="0">
                          <a:solidFill>
                            <a:schemeClr val="bg1"/>
                          </a:solidFill>
                          <a:effectLst/>
                          <a:latin typeface="Segoe UI Light" panose="020B0502040204020203" pitchFamily="34" charset="0"/>
                          <a:cs typeface="Segoe UI Light" panose="020B0502040204020203" pitchFamily="34" charset="0"/>
                        </a:rPr>
                        <a:t>Category</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2400" b="0" dirty="0">
                          <a:solidFill>
                            <a:schemeClr val="bg1"/>
                          </a:solidFill>
                          <a:effectLst/>
                          <a:latin typeface="Segoe UI Light" panose="020B0502040204020203" pitchFamily="34" charset="0"/>
                          <a:cs typeface="Segoe UI Light" panose="020B0502040204020203" pitchFamily="34" charset="0"/>
                        </a:rPr>
                        <a:t>Academic "Why"</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762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77867890"/>
                  </a:ext>
                </a:extLst>
              </a:tr>
              <a:tr h="887076">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Midjourney</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1800" b="0">
                          <a:solidFill>
                            <a:schemeClr val="bg1"/>
                          </a:solidFill>
                          <a:effectLst/>
                          <a:latin typeface="Segoe UI Light" panose="020B0502040204020203" pitchFamily="34" charset="0"/>
                          <a:cs typeface="Segoe UI Light" panose="020B0502040204020203" pitchFamily="34" charset="0"/>
                        </a:rPr>
                        <a:t>Ideation</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sz="1800" b="0" dirty="0">
                          <a:solidFill>
                            <a:schemeClr val="bg1"/>
                          </a:solidFill>
                          <a:effectLst/>
                          <a:latin typeface="Segoe UI Light" panose="020B0502040204020203" pitchFamily="34" charset="0"/>
                          <a:cs typeface="Segoe UI Light" panose="020B0502040204020203" pitchFamily="34" charset="0"/>
                        </a:rPr>
                        <a:t>Unmatched aesthetic quality for mood-boarding.</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4238716"/>
                  </a:ext>
                </a:extLst>
              </a:tr>
              <a:tr h="887076">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Adobe Firefly</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Production</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sz="1800" b="0">
                          <a:solidFill>
                            <a:schemeClr val="bg1"/>
                          </a:solidFill>
                          <a:effectLst/>
                          <a:latin typeface="Segoe UI Light" panose="020B0502040204020203" pitchFamily="34" charset="0"/>
                          <a:cs typeface="Segoe UI Light" panose="020B0502040204020203" pitchFamily="34" charset="0"/>
                        </a:rPr>
                        <a:t>"Ethically sourced" data; fits into existing Photoshop workflows.</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84893717"/>
                  </a:ext>
                </a:extLst>
              </a:tr>
              <a:tr h="887076">
                <a:tc>
                  <a:txBody>
                    <a:bodyPr/>
                    <a:lstStyle/>
                    <a:p>
                      <a:pPr rtl="0">
                        <a:buNone/>
                      </a:pPr>
                      <a:r>
                        <a:rPr lang="en-GB" sz="1800" b="0">
                          <a:solidFill>
                            <a:schemeClr val="bg1"/>
                          </a:solidFill>
                          <a:effectLst/>
                          <a:latin typeface="Segoe UI Light" panose="020B0502040204020203" pitchFamily="34" charset="0"/>
                          <a:cs typeface="Segoe UI Light" panose="020B0502040204020203" pitchFamily="34" charset="0"/>
                        </a:rPr>
                        <a:t>Runway ML</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Video/Motion</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sz="1800" b="0">
                          <a:solidFill>
                            <a:schemeClr val="bg1"/>
                          </a:solidFill>
                          <a:effectLst/>
                          <a:latin typeface="Segoe UI Light" panose="020B0502040204020203" pitchFamily="34" charset="0"/>
                          <a:cs typeface="Segoe UI Light" panose="020B0502040204020203" pitchFamily="34" charset="0"/>
                        </a:rPr>
                        <a:t>Great for showing how AI handles time and movement.</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4608909"/>
                  </a:ext>
                </a:extLst>
              </a:tr>
              <a:tr h="1194140">
                <a:tc>
                  <a:txBody>
                    <a:bodyPr/>
                    <a:lstStyle/>
                    <a:p>
                      <a:pPr rtl="0">
                        <a:buNone/>
                      </a:pPr>
                      <a:r>
                        <a:rPr lang="en-GB" sz="1800" b="0">
                          <a:solidFill>
                            <a:schemeClr val="bg1"/>
                          </a:solidFill>
                          <a:effectLst/>
                          <a:latin typeface="Segoe UI Light" panose="020B0502040204020203" pitchFamily="34" charset="0"/>
                          <a:cs typeface="Segoe UI Light" panose="020B0502040204020203" pitchFamily="34" charset="0"/>
                        </a:rPr>
                        <a:t>Krea.ai</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Real-time</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sz="1800" b="0" dirty="0">
                          <a:solidFill>
                            <a:schemeClr val="bg1"/>
                          </a:solidFill>
                          <a:effectLst/>
                          <a:latin typeface="Segoe UI Light" panose="020B0502040204020203" pitchFamily="34" charset="0"/>
                          <a:cs typeface="Segoe UI Light" panose="020B0502040204020203" pitchFamily="34" charset="0"/>
                        </a:rPr>
                        <a:t>Shows that "drawing" still matters—the AI enhances the sketch.</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2202153"/>
                  </a:ext>
                </a:extLst>
              </a:tr>
              <a:tr h="1194140">
                <a:tc>
                  <a:txBody>
                    <a:bodyPr/>
                    <a:lstStyle/>
                    <a:p>
                      <a:pPr rtl="0">
                        <a:buNone/>
                      </a:pPr>
                      <a:r>
                        <a:rPr lang="en-GB" sz="1800" b="0">
                          <a:solidFill>
                            <a:schemeClr val="bg1"/>
                          </a:solidFill>
                          <a:effectLst/>
                          <a:latin typeface="Segoe UI Light" panose="020B0502040204020203" pitchFamily="34" charset="0"/>
                          <a:cs typeface="Segoe UI Light" panose="020B0502040204020203" pitchFamily="34" charset="0"/>
                        </a:rPr>
                        <a:t>Artbreeder</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GB" sz="1800" b="0" dirty="0">
                          <a:solidFill>
                            <a:schemeClr val="bg1"/>
                          </a:solidFill>
                          <a:effectLst/>
                          <a:latin typeface="Segoe UI Light" panose="020B0502040204020203" pitchFamily="34" charset="0"/>
                          <a:cs typeface="Segoe UI Light" panose="020B0502040204020203" pitchFamily="34" charset="0"/>
                        </a:rPr>
                        <a:t>Composition</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buNone/>
                      </a:pPr>
                      <a:r>
                        <a:rPr lang="en-US" sz="1800" b="0" dirty="0">
                          <a:solidFill>
                            <a:schemeClr val="bg1"/>
                          </a:solidFill>
                          <a:effectLst/>
                          <a:latin typeface="Segoe UI Light" panose="020B0502040204020203" pitchFamily="34" charset="0"/>
                          <a:cs typeface="Segoe UI Light" panose="020B0502040204020203" pitchFamily="34" charset="0"/>
                        </a:rPr>
                        <a:t>Teaches "genealogy" and how visual traits can be "bred" and evolved.</a:t>
                      </a:r>
                    </a:p>
                  </a:txBody>
                  <a:tcPr marL="72708" marR="72708" marT="96943" marB="96943" anchor="ctr">
                    <a:lnL w="7620" cap="flat" cmpd="sng" algn="ctr">
                      <a:noFill/>
                      <a:prstDash val="solid"/>
                      <a:round/>
                      <a:headEnd type="none" w="med" len="med"/>
                      <a:tailEnd type="none" w="med" len="med"/>
                    </a:lnL>
                    <a:lnR w="762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9076298"/>
                  </a:ext>
                </a:extLst>
              </a:tr>
            </a:tbl>
          </a:graphicData>
        </a:graphic>
      </p:graphicFrame>
    </p:spTree>
    <p:extLst>
      <p:ext uri="{BB962C8B-B14F-4D97-AF65-F5344CB8AC3E}">
        <p14:creationId xmlns:p14="http://schemas.microsoft.com/office/powerpoint/2010/main" val="1910133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BC36-1145-6771-7EF2-BB899DEC4720}"/>
              </a:ext>
            </a:extLst>
          </p:cNvPr>
          <p:cNvSpPr>
            <a:spLocks noGrp="1"/>
          </p:cNvSpPr>
          <p:nvPr>
            <p:ph type="title"/>
          </p:nvPr>
        </p:nvSpPr>
        <p:spPr/>
        <p:txBody>
          <a:bodyPr>
            <a:normAutofit fontScale="90000"/>
          </a:bodyPr>
          <a:lstStyle/>
          <a:p>
            <a:r>
              <a:rPr lang="en-US"/>
              <a:t>Pillar 1: Ideation &amp; 'What If' Scenarios</a:t>
            </a:r>
            <a:endParaRPr lang="LID4096"/>
          </a:p>
        </p:txBody>
      </p:sp>
      <p:sp>
        <p:nvSpPr>
          <p:cNvPr id="3" name="Text Placeholder 2">
            <a:extLst>
              <a:ext uri="{FF2B5EF4-FFF2-40B4-BE49-F238E27FC236}">
                <a16:creationId xmlns:a16="http://schemas.microsoft.com/office/drawing/2014/main" id="{D1EA3949-A754-32A3-A459-F1887EC51848}"/>
              </a:ext>
            </a:extLst>
          </p:cNvPr>
          <p:cNvSpPr>
            <a:spLocks noGrp="1"/>
          </p:cNvSpPr>
          <p:nvPr>
            <p:ph type="body" idx="1"/>
          </p:nvPr>
        </p:nvSpPr>
        <p:spPr/>
        <p:txBody>
          <a:bodyPr>
            <a:normAutofit lnSpcReduction="10000"/>
          </a:bodyPr>
          <a:lstStyle/>
          <a:p>
            <a:r>
              <a:rPr lang="en-US" dirty="0"/>
              <a:t>Simulating Inspiration vs. Searching for it.</a:t>
            </a:r>
          </a:p>
          <a:p>
            <a:r>
              <a:rPr lang="en-US" dirty="0"/>
              <a:t>Rapid Iteration: Testing 50 material combinations in 10 minutes.</a:t>
            </a:r>
          </a:p>
          <a:p>
            <a:r>
              <a:rPr lang="en-US" dirty="0"/>
              <a:t>Stress-Testing: </a:t>
            </a:r>
            <a:r>
              <a:rPr lang="en-US" dirty="0" err="1"/>
              <a:t>Visualising</a:t>
            </a:r>
            <a:r>
              <a:rPr lang="en-US" dirty="0"/>
              <a:t> 'impossible' combinations (e.g., Mycelium + Rococo).</a:t>
            </a:r>
          </a:p>
          <a:p>
            <a:r>
              <a:rPr lang="en-US" dirty="0"/>
              <a:t>Failing faster to find the 'truth' of a project.</a:t>
            </a:r>
            <a:endParaRPr lang="LID4096" dirty="0"/>
          </a:p>
        </p:txBody>
      </p:sp>
    </p:spTree>
    <p:extLst>
      <p:ext uri="{BB962C8B-B14F-4D97-AF65-F5344CB8AC3E}">
        <p14:creationId xmlns:p14="http://schemas.microsoft.com/office/powerpoint/2010/main" val="2734350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837225-1D7D-E423-4273-EA5A00C8894F}"/>
              </a:ext>
            </a:extLst>
          </p:cNvPr>
          <p:cNvSpPr>
            <a:spLocks noGrp="1"/>
          </p:cNvSpPr>
          <p:nvPr>
            <p:ph type="ctrTitle"/>
          </p:nvPr>
        </p:nvSpPr>
        <p:spPr>
          <a:xfrm>
            <a:off x="1539498" y="455936"/>
            <a:ext cx="9144000" cy="2387600"/>
          </a:xfrm>
        </p:spPr>
        <p:txBody>
          <a:bodyPr>
            <a:normAutofit/>
          </a:bodyPr>
          <a:lstStyle/>
          <a:p>
            <a:r>
              <a:rPr lang="en-GB" sz="4400" b="1" noProof="0" dirty="0"/>
              <a:t>The "Eco-Futurist Cathedral" Project</a:t>
            </a:r>
            <a:endParaRPr lang="en-GB" sz="4400" noProof="0" dirty="0"/>
          </a:p>
        </p:txBody>
      </p:sp>
      <p:sp>
        <p:nvSpPr>
          <p:cNvPr id="5" name="Subtitle 4">
            <a:extLst>
              <a:ext uri="{FF2B5EF4-FFF2-40B4-BE49-F238E27FC236}">
                <a16:creationId xmlns:a16="http://schemas.microsoft.com/office/drawing/2014/main" id="{AC8B91B5-D7E8-A707-83E0-C16B7D02DAAC}"/>
              </a:ext>
            </a:extLst>
          </p:cNvPr>
          <p:cNvSpPr>
            <a:spLocks noGrp="1"/>
          </p:cNvSpPr>
          <p:nvPr>
            <p:ph type="subTitle" idx="1"/>
          </p:nvPr>
        </p:nvSpPr>
        <p:spPr>
          <a:xfrm>
            <a:off x="1952786" y="2935611"/>
            <a:ext cx="8730712" cy="1655762"/>
          </a:xfrm>
        </p:spPr>
        <p:txBody>
          <a:bodyPr>
            <a:noAutofit/>
          </a:bodyPr>
          <a:lstStyle/>
          <a:p>
            <a:pPr algn="l"/>
            <a:r>
              <a:rPr lang="en-GB" sz="3200" noProof="0" dirty="0"/>
              <a:t>Imagine a student or professor is conceptualising a public installation. Traditionally, they would spend hours on Pinterest or in library archives looking for "organic architecture" or "biophilic design."</a:t>
            </a:r>
            <a:br>
              <a:rPr lang="en-GB" sz="3200" noProof="0" dirty="0"/>
            </a:br>
            <a:endParaRPr lang="en-GB" sz="3200" noProof="0" dirty="0"/>
          </a:p>
        </p:txBody>
      </p:sp>
    </p:spTree>
    <p:extLst>
      <p:ext uri="{BB962C8B-B14F-4D97-AF65-F5344CB8AC3E}">
        <p14:creationId xmlns:p14="http://schemas.microsoft.com/office/powerpoint/2010/main" val="3106520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961445-294E-B724-D6FF-18322791134C}"/>
              </a:ext>
            </a:extLst>
          </p:cNvPr>
          <p:cNvSpPr>
            <a:spLocks noGrp="1"/>
          </p:cNvSpPr>
          <p:nvPr>
            <p:ph type="title"/>
          </p:nvPr>
        </p:nvSpPr>
        <p:spPr/>
        <p:txBody>
          <a:bodyPr>
            <a:normAutofit fontScale="90000"/>
          </a:bodyPr>
          <a:lstStyle/>
          <a:p>
            <a:r>
              <a:rPr lang="en-US" dirty="0"/>
              <a:t>Step 1: The "What If" Scenarios </a:t>
            </a:r>
            <a:br>
              <a:rPr lang="en-US" dirty="0"/>
            </a:br>
            <a:r>
              <a:rPr lang="en-US" dirty="0"/>
              <a:t>(The 10-Minute Sprint)</a:t>
            </a:r>
            <a:endParaRPr lang="LID4096" dirty="0"/>
          </a:p>
        </p:txBody>
      </p:sp>
      <p:sp>
        <p:nvSpPr>
          <p:cNvPr id="5" name="Content Placeholder 4">
            <a:extLst>
              <a:ext uri="{FF2B5EF4-FFF2-40B4-BE49-F238E27FC236}">
                <a16:creationId xmlns:a16="http://schemas.microsoft.com/office/drawing/2014/main" id="{6F1B5022-6FC4-FD83-E3CF-A3F4FBDFBD9F}"/>
              </a:ext>
            </a:extLst>
          </p:cNvPr>
          <p:cNvSpPr>
            <a:spLocks noGrp="1"/>
          </p:cNvSpPr>
          <p:nvPr>
            <p:ph idx="1"/>
          </p:nvPr>
        </p:nvSpPr>
        <p:spPr>
          <a:xfrm>
            <a:off x="838200" y="2178656"/>
            <a:ext cx="10515600" cy="4299635"/>
          </a:xfrm>
        </p:spPr>
        <p:txBody>
          <a:bodyPr>
            <a:normAutofit fontScale="85000" lnSpcReduction="10000"/>
          </a:bodyPr>
          <a:lstStyle/>
          <a:p>
            <a:r>
              <a:rPr lang="en-US" dirty="0"/>
              <a:t>The artist asks the AI to </a:t>
            </a:r>
            <a:r>
              <a:rPr lang="en-US" dirty="0" err="1"/>
              <a:t>visualise</a:t>
            </a:r>
            <a:r>
              <a:rPr lang="en-US" dirty="0"/>
              <a:t> radical combinations that would be impossible or too expensive to prototype manually:</a:t>
            </a:r>
          </a:p>
          <a:p>
            <a:pPr lvl="1"/>
            <a:r>
              <a:rPr lang="en-US" dirty="0"/>
              <a:t>Scenario A: </a:t>
            </a:r>
            <a:r>
              <a:rPr lang="en-US" i="1" dirty="0"/>
              <a:t>"What if we built a pavilion out of translucent mycelium (mushroom) bricks that glow from within?"</a:t>
            </a:r>
            <a:r>
              <a:rPr lang="en-US" dirty="0"/>
              <a:t> </a:t>
            </a:r>
          </a:p>
          <a:p>
            <a:pPr lvl="1"/>
            <a:r>
              <a:rPr lang="en-US" dirty="0"/>
              <a:t>Scenario B: </a:t>
            </a:r>
            <a:r>
              <a:rPr lang="en-US" i="1" dirty="0"/>
              <a:t>"What if that same pavilion was designed in the style of 18th-century Rococo, but made of recycled ocean plastic?"</a:t>
            </a:r>
            <a:endParaRPr lang="en-US" dirty="0"/>
          </a:p>
          <a:p>
            <a:pPr lvl="1"/>
            <a:r>
              <a:rPr lang="en-US" dirty="0"/>
              <a:t>Scenario C: </a:t>
            </a:r>
            <a:r>
              <a:rPr lang="en-US" i="1" dirty="0"/>
              <a:t>"What if we placed this structure in a high-density urban neon-lit street in Tokyo during a rainstorm?"</a:t>
            </a:r>
            <a:endParaRPr lang="en-US" dirty="0"/>
          </a:p>
          <a:p>
            <a:endParaRPr lang="LID4096" dirty="0"/>
          </a:p>
        </p:txBody>
      </p:sp>
    </p:spTree>
    <p:extLst>
      <p:ext uri="{BB962C8B-B14F-4D97-AF65-F5344CB8AC3E}">
        <p14:creationId xmlns:p14="http://schemas.microsoft.com/office/powerpoint/2010/main" val="1003454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9F01D-472F-206E-0DE6-5738839D7599}"/>
              </a:ext>
            </a:extLst>
          </p:cNvPr>
          <p:cNvSpPr>
            <a:spLocks noGrp="1"/>
          </p:cNvSpPr>
          <p:nvPr>
            <p:ph type="title"/>
          </p:nvPr>
        </p:nvSpPr>
        <p:spPr/>
        <p:txBody>
          <a:bodyPr/>
          <a:lstStyle/>
          <a:p>
            <a:r>
              <a:rPr lang="en-US" dirty="0"/>
              <a:t>Step 2: The Rapid Mood Board</a:t>
            </a:r>
            <a:endParaRPr lang="LID4096" dirty="0"/>
          </a:p>
        </p:txBody>
      </p:sp>
      <p:sp>
        <p:nvSpPr>
          <p:cNvPr id="3" name="Content Placeholder 2">
            <a:extLst>
              <a:ext uri="{FF2B5EF4-FFF2-40B4-BE49-F238E27FC236}">
                <a16:creationId xmlns:a16="http://schemas.microsoft.com/office/drawing/2014/main" id="{AA91CAA7-EF38-5135-AAED-3DA1F2E57500}"/>
              </a:ext>
            </a:extLst>
          </p:cNvPr>
          <p:cNvSpPr>
            <a:spLocks noGrp="1"/>
          </p:cNvSpPr>
          <p:nvPr>
            <p:ph idx="1"/>
          </p:nvPr>
        </p:nvSpPr>
        <p:spPr/>
        <p:txBody>
          <a:bodyPr>
            <a:normAutofit fontScale="85000" lnSpcReduction="20000"/>
          </a:bodyPr>
          <a:lstStyle/>
          <a:p>
            <a:r>
              <a:rPr lang="en-US" dirty="0"/>
              <a:t>Instead of one "rough sketch," the artist now has 20 high-fidelity variations.</a:t>
            </a:r>
          </a:p>
          <a:p>
            <a:pPr lvl="1"/>
            <a:r>
              <a:rPr lang="en-US" dirty="0"/>
              <a:t>In Scenario A, they notice the way light bleeds through the "mycelium." They </a:t>
            </a:r>
            <a:r>
              <a:rPr lang="en-US" dirty="0" err="1"/>
              <a:t>realise</a:t>
            </a:r>
            <a:r>
              <a:rPr lang="en-US" dirty="0"/>
              <a:t> the </a:t>
            </a:r>
            <a:r>
              <a:rPr lang="en-US" i="1" dirty="0"/>
              <a:t>texture</a:t>
            </a:r>
            <a:r>
              <a:rPr lang="en-US" dirty="0"/>
              <a:t> is more interesting than the </a:t>
            </a:r>
            <a:r>
              <a:rPr lang="en-US" i="1" dirty="0"/>
              <a:t>shape</a:t>
            </a:r>
            <a:r>
              <a:rPr lang="en-US" dirty="0"/>
              <a:t>.</a:t>
            </a:r>
          </a:p>
          <a:p>
            <a:pPr lvl="1"/>
            <a:r>
              <a:rPr lang="en-US" dirty="0"/>
              <a:t>In Scenario B, they see that Rococo curves look garish in plastic, so they decide to pivot toward a more Minimalist aesthetic.</a:t>
            </a:r>
          </a:p>
          <a:p>
            <a:pPr lvl="1"/>
            <a:r>
              <a:rPr lang="en-US" dirty="0"/>
              <a:t>In Scenario C, the AI's rendering of reflections on wet pavement gives them a new idea for the floor of the actual installation.</a:t>
            </a:r>
          </a:p>
          <a:p>
            <a:endParaRPr lang="LID4096" dirty="0"/>
          </a:p>
        </p:txBody>
      </p:sp>
    </p:spTree>
    <p:extLst>
      <p:ext uri="{BB962C8B-B14F-4D97-AF65-F5344CB8AC3E}">
        <p14:creationId xmlns:p14="http://schemas.microsoft.com/office/powerpoint/2010/main" val="2831541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EB663-758B-F516-B92F-EA9D03C553CA}"/>
              </a:ext>
            </a:extLst>
          </p:cNvPr>
          <p:cNvSpPr>
            <a:spLocks noGrp="1"/>
          </p:cNvSpPr>
          <p:nvPr>
            <p:ph type="title"/>
          </p:nvPr>
        </p:nvSpPr>
        <p:spPr/>
        <p:txBody>
          <a:bodyPr/>
          <a:lstStyle/>
          <a:p>
            <a:r>
              <a:rPr lang="en-GB" dirty="0"/>
              <a:t>Step 3: The Pivot</a:t>
            </a:r>
            <a:endParaRPr lang="LID4096" dirty="0"/>
          </a:p>
        </p:txBody>
      </p:sp>
      <p:sp>
        <p:nvSpPr>
          <p:cNvPr id="3" name="Content Placeholder 2">
            <a:extLst>
              <a:ext uri="{FF2B5EF4-FFF2-40B4-BE49-F238E27FC236}">
                <a16:creationId xmlns:a16="http://schemas.microsoft.com/office/drawing/2014/main" id="{9580FC1B-DBB9-C708-8AA3-8DBED87E294C}"/>
              </a:ext>
            </a:extLst>
          </p:cNvPr>
          <p:cNvSpPr>
            <a:spLocks noGrp="1"/>
          </p:cNvSpPr>
          <p:nvPr>
            <p:ph idx="1"/>
          </p:nvPr>
        </p:nvSpPr>
        <p:spPr/>
        <p:txBody>
          <a:bodyPr/>
          <a:lstStyle/>
          <a:p>
            <a:r>
              <a:rPr lang="en-US" dirty="0"/>
              <a:t>Because the artist saw these "what if" scenarios in 10 minutes rather than 10 days of sketching, they can discard bad ideas faster.</a:t>
            </a:r>
            <a:endParaRPr lang="LID4096" dirty="0"/>
          </a:p>
        </p:txBody>
      </p:sp>
    </p:spTree>
    <p:extLst>
      <p:ext uri="{BB962C8B-B14F-4D97-AF65-F5344CB8AC3E}">
        <p14:creationId xmlns:p14="http://schemas.microsoft.com/office/powerpoint/2010/main" val="878031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28173-732B-40BA-3A4A-20623DFB1283}"/>
              </a:ext>
            </a:extLst>
          </p:cNvPr>
          <p:cNvSpPr>
            <a:spLocks noGrp="1"/>
          </p:cNvSpPr>
          <p:nvPr>
            <p:ph type="title"/>
          </p:nvPr>
        </p:nvSpPr>
        <p:spPr/>
        <p:txBody>
          <a:bodyPr/>
          <a:lstStyle/>
          <a:p>
            <a:r>
              <a:rPr lang="en-US" dirty="0"/>
              <a:t>An example of a prompt</a:t>
            </a:r>
            <a:endParaRPr lang="LID4096" dirty="0"/>
          </a:p>
        </p:txBody>
      </p:sp>
      <p:sp>
        <p:nvSpPr>
          <p:cNvPr id="3" name="Content Placeholder 2">
            <a:extLst>
              <a:ext uri="{FF2B5EF4-FFF2-40B4-BE49-F238E27FC236}">
                <a16:creationId xmlns:a16="http://schemas.microsoft.com/office/drawing/2014/main" id="{A1029828-1715-40BD-6369-BC7C62730265}"/>
              </a:ext>
            </a:extLst>
          </p:cNvPr>
          <p:cNvSpPr>
            <a:spLocks noGrp="1"/>
          </p:cNvSpPr>
          <p:nvPr>
            <p:ph idx="1"/>
          </p:nvPr>
        </p:nvSpPr>
        <p:spPr/>
        <p:txBody>
          <a:bodyPr>
            <a:normAutofit/>
          </a:bodyPr>
          <a:lstStyle/>
          <a:p>
            <a:r>
              <a:rPr lang="en-US" dirty="0"/>
              <a:t>specific terminology—materials, lighting techniques, and art historical movements.</a:t>
            </a:r>
          </a:p>
          <a:p>
            <a:r>
              <a:rPr lang="en-US" dirty="0"/>
              <a:t>Prompt designed for a "What If" scenario involving Biomorphic Architecture.</a:t>
            </a:r>
          </a:p>
        </p:txBody>
      </p:sp>
    </p:spTree>
    <p:extLst>
      <p:ext uri="{BB962C8B-B14F-4D97-AF65-F5344CB8AC3E}">
        <p14:creationId xmlns:p14="http://schemas.microsoft.com/office/powerpoint/2010/main" val="495550057"/>
      </p:ext>
    </p:extLst>
  </p:cSld>
  <p:clrMapOvr>
    <a:masterClrMapping/>
  </p:clrMapOvr>
</p:sld>
</file>

<file path=ppt/theme/theme1.xml><?xml version="1.0" encoding="utf-8"?>
<a:theme xmlns:a="http://schemas.openxmlformats.org/drawingml/2006/main" name="Luminous">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uminous" id="{96B9955D-7188-4860-BCF5-E0084718894D}" vid="{3AEEF334-D489-463A-A7B6-BB6401709F7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Luminous</Template>
  <TotalTime>120</TotalTime>
  <Words>3824</Words>
  <Application>Microsoft Office PowerPoint</Application>
  <PresentationFormat>Widescreen</PresentationFormat>
  <Paragraphs>248</Paragraphs>
  <Slides>33</Slides>
  <Notes>16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Luminous</vt:lpstr>
      <vt:lpstr>AI in the Visual Arts: From Execution to Curation</vt:lpstr>
      <vt:lpstr>PowerPoint Presentation</vt:lpstr>
      <vt:lpstr>The Historical Arc</vt:lpstr>
      <vt:lpstr>Pillar 1: Ideation &amp; 'What If' Scenarios</vt:lpstr>
      <vt:lpstr>The "Eco-Futurist Cathedral" Project</vt:lpstr>
      <vt:lpstr>Step 1: The "What If" Scenarios  (The 10-Minute Sprint)</vt:lpstr>
      <vt:lpstr>Step 2: The Rapid Mood Board</vt:lpstr>
      <vt:lpstr>Step 3: The Pivot</vt:lpstr>
      <vt:lpstr>An example of a prompt</vt:lpstr>
      <vt:lpstr>An example of a prompt</vt:lpstr>
      <vt:lpstr>The "What If" Variables  (The Rapid Pivot)</vt:lpstr>
      <vt:lpstr>Activity:  "The Prompt Telephone"</vt:lpstr>
      <vt:lpstr>AI Art Cheat Sheet</vt:lpstr>
      <vt:lpstr>Recap: The Master Prompt: The Language of Art</vt:lpstr>
      <vt:lpstr>…</vt:lpstr>
      <vt:lpstr>Rubric</vt:lpstr>
      <vt:lpstr>Process Journal</vt:lpstr>
      <vt:lpstr>Pillar 2: Automating the 'Grunt Work'</vt:lpstr>
      <vt:lpstr>Augmentation: Style Transfer &amp; In-painting</vt:lpstr>
      <vt:lpstr>Example</vt:lpstr>
      <vt:lpstr>PowerPoint Presentation</vt:lpstr>
      <vt:lpstr>Pillar 3: Curation – The Art of 'No'</vt:lpstr>
      <vt:lpstr>Curation: The Art of "No"</vt:lpstr>
      <vt:lpstr>Example</vt:lpstr>
      <vt:lpstr>Critique: Interrogating the "Latent Space"</vt:lpstr>
      <vt:lpstr>Example</vt:lpstr>
      <vt:lpstr>The "Director" vs. The "Laborer"</vt:lpstr>
      <vt:lpstr>Workshop Activity: "The Blind Curation" </vt:lpstr>
      <vt:lpstr>Ethics &amp; IP: The 2026 Landscape</vt:lpstr>
      <vt:lpstr>Case Study: Getty Images vs. Stability AI</vt:lpstr>
      <vt:lpstr>The Grading Rubric</vt:lpstr>
      <vt:lpstr>Conclusion: The Mind vs. The Machine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SOMVEER KISHNAH</dc:creator>
  <cp:lastModifiedBy>SOMVEER KISHNAH</cp:lastModifiedBy>
  <cp:revision>4</cp:revision>
  <dcterms:created xsi:type="dcterms:W3CDTF">2026-04-01T19:15:34Z</dcterms:created>
  <dcterms:modified xsi:type="dcterms:W3CDTF">2026-05-11T09:12:09Z</dcterms:modified>
</cp:coreProperties>
</file>